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1" r:id="rId4"/>
    <p:sldMasterId id="2147484731" r:id="rId5"/>
    <p:sldMasterId id="2147484752" r:id="rId6"/>
  </p:sldMasterIdLst>
  <p:notesMasterIdLst>
    <p:notesMasterId r:id="rId33"/>
  </p:notesMasterIdLst>
  <p:handoutMasterIdLst>
    <p:handoutMasterId r:id="rId34"/>
  </p:handoutMasterIdLst>
  <p:sldIdLst>
    <p:sldId id="1860" r:id="rId7"/>
    <p:sldId id="274" r:id="rId8"/>
    <p:sldId id="1861" r:id="rId9"/>
    <p:sldId id="1879" r:id="rId10"/>
    <p:sldId id="1600" r:id="rId11"/>
    <p:sldId id="290" r:id="rId12"/>
    <p:sldId id="1880" r:id="rId13"/>
    <p:sldId id="1881" r:id="rId14"/>
    <p:sldId id="1882" r:id="rId15"/>
    <p:sldId id="1883" r:id="rId16"/>
    <p:sldId id="297" r:id="rId17"/>
    <p:sldId id="1884" r:id="rId18"/>
    <p:sldId id="1885" r:id="rId19"/>
    <p:sldId id="1887" r:id="rId20"/>
    <p:sldId id="1888" r:id="rId21"/>
    <p:sldId id="1889" r:id="rId22"/>
    <p:sldId id="1890" r:id="rId23"/>
    <p:sldId id="1891" r:id="rId24"/>
    <p:sldId id="1898" r:id="rId25"/>
    <p:sldId id="1895" r:id="rId26"/>
    <p:sldId id="1897" r:id="rId27"/>
    <p:sldId id="1899" r:id="rId28"/>
    <p:sldId id="1886" r:id="rId29"/>
    <p:sldId id="265" r:id="rId30"/>
    <p:sldId id="1900" r:id="rId31"/>
    <p:sldId id="1901" r:id="rId32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Template" id="{888AB95E-1B7E-4E95-8F39-C5D0E8372BC2}">
          <p14:sldIdLst/>
        </p14:section>
        <p14:section name="Microsoft Ignite Template" id="{76CDD04C-9693-4222-90EF-C6AB92130355}">
          <p14:sldIdLst>
            <p14:sldId id="1860"/>
            <p14:sldId id="274"/>
            <p14:sldId id="1861"/>
            <p14:sldId id="1879"/>
            <p14:sldId id="1600"/>
            <p14:sldId id="290"/>
            <p14:sldId id="1880"/>
            <p14:sldId id="1881"/>
            <p14:sldId id="1882"/>
            <p14:sldId id="1883"/>
            <p14:sldId id="297"/>
            <p14:sldId id="1884"/>
            <p14:sldId id="1885"/>
            <p14:sldId id="1887"/>
            <p14:sldId id="1888"/>
            <p14:sldId id="1889"/>
            <p14:sldId id="1890"/>
            <p14:sldId id="1891"/>
            <p14:sldId id="1898"/>
            <p14:sldId id="1895"/>
            <p14:sldId id="1897"/>
            <p14:sldId id="1899"/>
            <p14:sldId id="1886"/>
            <p14:sldId id="265"/>
            <p14:sldId id="1900"/>
            <p14:sldId id="19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D83B01"/>
    <a:srgbClr val="D2D2D2"/>
    <a:srgbClr val="E6E6E6"/>
    <a:srgbClr val="FFB900"/>
    <a:srgbClr val="303030"/>
    <a:srgbClr val="737373"/>
    <a:srgbClr val="F14001"/>
    <a:srgbClr val="E8E8E8"/>
    <a:srgbClr val="2A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5900" autoAdjust="0"/>
  </p:normalViewPr>
  <p:slideViewPr>
    <p:cSldViewPr snapToGrid="0">
      <p:cViewPr varScale="1">
        <p:scale>
          <a:sx n="103" d="100"/>
          <a:sy n="103" d="100"/>
        </p:scale>
        <p:origin x="72" y="108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9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8" /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tableStyles" Target="tableStyles.xml" Id="rId39" /><Relationship Type="http://schemas.openxmlformats.org/officeDocument/2006/relationships/customXml" Target="../customXml/item3.xml" Id="rId3" /><Relationship Type="http://schemas.openxmlformats.org/officeDocument/2006/relationships/slide" Target="slides/slide15.xml" Id="rId21" /><Relationship Type="http://schemas.openxmlformats.org/officeDocument/2006/relationships/handoutMaster" Target="handoutMasters/handoutMaster1.xml" Id="rId34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notesMaster" Target="notesMasters/notesMaster1.xml" Id="rId33" /><Relationship Type="http://schemas.openxmlformats.org/officeDocument/2006/relationships/theme" Target="theme/theme1.xml" Id="rId38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slide" Target="slides/slide26.xml" Id="rId32" /><Relationship Type="http://schemas.openxmlformats.org/officeDocument/2006/relationships/viewProps" Target="viewProps.xml" Id="rId37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presProps" Target="presProps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9/26/2018 12:16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9/26/2018 12:16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ichidelparque.blogspot.com/2009/06/la-naturaleza-del-chi-qi-o-energia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65152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AE85-20FE-844F-9354-E6E61F84E3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365998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66767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60292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80737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1582" lvl="1" indent="-228600"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273684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86121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177322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FDC7D-F4BE-4668-920D-08874925A5D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9942924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1D294-F471-41B4-85FA-DA72132ED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52601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08544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93167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D614-9D39-4802-84B2-197FBB8690C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08065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AE85-20FE-844F-9354-E6E61F84E3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98397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AE85-20FE-844F-9354-E6E61F84E3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17442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13655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9/26/2018 12:16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0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600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2077479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007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963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11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92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756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7658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9267" y="4773828"/>
            <a:ext cx="6769045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2000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D87F-DBF5-4E2F-A61B-3CCEC5C7D0B9}"/>
              </a:ext>
            </a:extLst>
          </p:cNvPr>
          <p:cNvGrpSpPr/>
          <p:nvPr userDrawn="1"/>
        </p:nvGrpSpPr>
        <p:grpSpPr bwMode="ltGray">
          <a:xfrm>
            <a:off x="8710812" y="1771650"/>
            <a:ext cx="3481189" cy="4196081"/>
            <a:chOff x="8710812" y="1771650"/>
            <a:chExt cx="3481189" cy="419608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B0365F1-E7DF-4958-962E-9FFD3A3941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3720628"/>
              <a:ext cx="531187" cy="974975"/>
            </a:xfrm>
            <a:custGeom>
              <a:avLst/>
              <a:gdLst>
                <a:gd name="T0" fmla="*/ 547 w 547"/>
                <a:gd name="T1" fmla="*/ 704 h 1004"/>
                <a:gd name="T2" fmla="*/ 0 w 547"/>
                <a:gd name="T3" fmla="*/ 1004 h 1004"/>
                <a:gd name="T4" fmla="*/ 0 w 547"/>
                <a:gd name="T5" fmla="*/ 300 h 1004"/>
                <a:gd name="T6" fmla="*/ 547 w 547"/>
                <a:gd name="T7" fmla="*/ 0 h 1004"/>
                <a:gd name="T8" fmla="*/ 547 w 547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4"/>
                  </a:moveTo>
                  <a:lnTo>
                    <a:pt x="0" y="1004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4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9253E4C-431D-4257-8CC7-C1456CD2F3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8040" y="3720628"/>
              <a:ext cx="532157" cy="974975"/>
            </a:xfrm>
            <a:custGeom>
              <a:avLst/>
              <a:gdLst>
                <a:gd name="T0" fmla="*/ 0 w 548"/>
                <a:gd name="T1" fmla="*/ 704 h 1004"/>
                <a:gd name="T2" fmla="*/ 548 w 548"/>
                <a:gd name="T3" fmla="*/ 1004 h 1004"/>
                <a:gd name="T4" fmla="*/ 548 w 548"/>
                <a:gd name="T5" fmla="*/ 300 h 1004"/>
                <a:gd name="T6" fmla="*/ 0 w 548"/>
                <a:gd name="T7" fmla="*/ 0 h 1004"/>
                <a:gd name="T8" fmla="*/ 0 w 548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4"/>
                  </a:moveTo>
                  <a:lnTo>
                    <a:pt x="548" y="1004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928826C-9C74-4194-A556-98EC9A96F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4404276"/>
              <a:ext cx="1063344" cy="586538"/>
            </a:xfrm>
            <a:custGeom>
              <a:avLst/>
              <a:gdLst>
                <a:gd name="T0" fmla="*/ 547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7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7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CB5DE1-DAC6-4C99-B2CC-0EB12CE0D5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D630C8B-3A7C-4321-A3EF-B1D0A698F7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2969" y="2748567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A590461-2675-4E4A-B9BB-BF5471E895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3434156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8EAECFD-0CA3-492F-BA94-22EF6EB220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2FFEC32-2F2F-43F4-9C21-7F15A26966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3434157"/>
              <a:ext cx="1063345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  <a:gd name="connsiteX0" fmla="*/ 5005 w 10000"/>
                <a:gd name="connsiteY0" fmla="*/ 0 h 10000"/>
                <a:gd name="connsiteX1" fmla="*/ 0 w 10000"/>
                <a:gd name="connsiteY1" fmla="*/ 4967 h 10000"/>
                <a:gd name="connsiteX2" fmla="*/ 5048 w 10000"/>
                <a:gd name="connsiteY2" fmla="*/ 10000 h 10000"/>
                <a:gd name="connsiteX3" fmla="*/ 10000 w 10000"/>
                <a:gd name="connsiteY3" fmla="*/ 4967 h 10000"/>
                <a:gd name="connsiteX4" fmla="*/ 5005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5005" y="0"/>
                  </a:moveTo>
                  <a:lnTo>
                    <a:pt x="0" y="4967"/>
                  </a:lnTo>
                  <a:lnTo>
                    <a:pt x="5048" y="10000"/>
                  </a:lnTo>
                  <a:lnTo>
                    <a:pt x="10000" y="49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47709D2-F4CC-4414-B183-427A6D2A22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1823" y="2748566"/>
              <a:ext cx="534332" cy="982635"/>
            </a:xfrm>
            <a:custGeom>
              <a:avLst/>
              <a:gdLst>
                <a:gd name="T0" fmla="*/ 0 w 548"/>
                <a:gd name="T1" fmla="*/ 706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6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2928ABA-DF2E-4C8E-B194-7FA5282298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3616" y="3434158"/>
              <a:ext cx="1060195" cy="586539"/>
            </a:xfrm>
            <a:custGeom>
              <a:avLst/>
              <a:gdLst>
                <a:gd name="T0" fmla="*/ 548 w 1096"/>
                <a:gd name="T1" fmla="*/ 0 h 604"/>
                <a:gd name="T2" fmla="*/ 0 w 1096"/>
                <a:gd name="T3" fmla="*/ 300 h 604"/>
                <a:gd name="T4" fmla="*/ 560 w 1096"/>
                <a:gd name="T5" fmla="*/ 604 h 604"/>
                <a:gd name="T6" fmla="*/ 1096 w 1096"/>
                <a:gd name="T7" fmla="*/ 300 h 604"/>
                <a:gd name="T8" fmla="*/ 548 w 1096"/>
                <a:gd name="T9" fmla="*/ 0 h 604"/>
                <a:gd name="connsiteX0" fmla="*/ 5000 w 9956"/>
                <a:gd name="connsiteY0" fmla="*/ 0 h 10000"/>
                <a:gd name="connsiteX1" fmla="*/ 0 w 9956"/>
                <a:gd name="connsiteY1" fmla="*/ 4967 h 10000"/>
                <a:gd name="connsiteX2" fmla="*/ 5109 w 9956"/>
                <a:gd name="connsiteY2" fmla="*/ 10000 h 10000"/>
                <a:gd name="connsiteX3" fmla="*/ 9956 w 9956"/>
                <a:gd name="connsiteY3" fmla="*/ 4967 h 10000"/>
                <a:gd name="connsiteX4" fmla="*/ 5000 w 995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" h="10000">
                  <a:moveTo>
                    <a:pt x="5000" y="0"/>
                  </a:moveTo>
                  <a:lnTo>
                    <a:pt x="0" y="4967"/>
                  </a:lnTo>
                  <a:lnTo>
                    <a:pt x="5109" y="10000"/>
                  </a:lnTo>
                  <a:lnTo>
                    <a:pt x="9956" y="4967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A52C6C9-8220-4E26-B41D-1AA4F49DF9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1771650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548CD94-9B34-4B91-BB2B-8736861E89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1673" y="1771650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FFFDB94-105D-4570-A938-4AD7CE4AE7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2457240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AC2A78A9-4071-45DC-BAE8-1C643EDD9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1" y="1771650"/>
              <a:ext cx="531187" cy="976917"/>
            </a:xfrm>
            <a:custGeom>
              <a:avLst/>
              <a:gdLst>
                <a:gd name="T0" fmla="*/ 547 w 547"/>
                <a:gd name="T1" fmla="*/ 706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0EEF9B-FB8E-409B-A24F-BD7570B882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895988" y="1771650"/>
              <a:ext cx="296013" cy="847641"/>
            </a:xfrm>
            <a:custGeom>
              <a:avLst/>
              <a:gdLst>
                <a:gd name="connsiteX0" fmla="*/ 0 w 296013"/>
                <a:gd name="connsiteY0" fmla="*/ 0 h 847641"/>
                <a:gd name="connsiteX1" fmla="*/ 296013 w 296013"/>
                <a:gd name="connsiteY1" fmla="*/ 162051 h 847641"/>
                <a:gd name="connsiteX2" fmla="*/ 296013 w 296013"/>
                <a:gd name="connsiteY2" fmla="*/ 847641 h 847641"/>
                <a:gd name="connsiteX3" fmla="*/ 0 w 296013"/>
                <a:gd name="connsiteY3" fmla="*/ 685590 h 84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13" h="847641">
                  <a:moveTo>
                    <a:pt x="0" y="0"/>
                  </a:moveTo>
                  <a:lnTo>
                    <a:pt x="296013" y="162051"/>
                  </a:lnTo>
                  <a:lnTo>
                    <a:pt x="296013" y="847641"/>
                  </a:lnTo>
                  <a:lnTo>
                    <a:pt x="0" y="685590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0FC8DE-C4AD-4BD3-9506-276C17F0C3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0" y="2457240"/>
              <a:ext cx="827200" cy="593577"/>
            </a:xfrm>
            <a:custGeom>
              <a:avLst/>
              <a:gdLst>
                <a:gd name="connsiteX0" fmla="*/ 531141 w 827200"/>
                <a:gd name="connsiteY0" fmla="*/ 0 h 593577"/>
                <a:gd name="connsiteX1" fmla="*/ 827200 w 827200"/>
                <a:gd name="connsiteY1" fmla="*/ 162066 h 593577"/>
                <a:gd name="connsiteX2" fmla="*/ 827200 w 827200"/>
                <a:gd name="connsiteY2" fmla="*/ 425095 h 593577"/>
                <a:gd name="connsiteX3" fmla="*/ 529758 w 827200"/>
                <a:gd name="connsiteY3" fmla="*/ 593577 h 593577"/>
                <a:gd name="connsiteX4" fmla="*/ 0 w 827200"/>
                <a:gd name="connsiteY4" fmla="*/ 291334 h 5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00" h="593577">
                  <a:moveTo>
                    <a:pt x="531141" y="0"/>
                  </a:moveTo>
                  <a:lnTo>
                    <a:pt x="827200" y="162066"/>
                  </a:lnTo>
                  <a:lnTo>
                    <a:pt x="827200" y="425095"/>
                  </a:lnTo>
                  <a:lnTo>
                    <a:pt x="529758" y="593577"/>
                  </a:lnTo>
                  <a:lnTo>
                    <a:pt x="0" y="291334"/>
                  </a:lnTo>
                  <a:close/>
                </a:path>
              </a:pathLst>
            </a:custGeom>
            <a:solidFill>
              <a:srgbClr val="303030"/>
            </a:solidFill>
            <a:ln w="9525">
              <a:solidFill>
                <a:srgbClr val="30303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7297A5A-69AC-4DF4-95F9-A09D48D814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4400391"/>
              <a:ext cx="531187" cy="976917"/>
            </a:xfrm>
            <a:custGeom>
              <a:avLst/>
              <a:gdLst>
                <a:gd name="T0" fmla="*/ 547 w 547"/>
                <a:gd name="T1" fmla="*/ 707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7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7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65087DC-7AC8-4AA7-9010-A067ADE1CF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47210" y="4400391"/>
              <a:ext cx="532157" cy="976917"/>
            </a:xfrm>
            <a:custGeom>
              <a:avLst/>
              <a:gdLst>
                <a:gd name="T0" fmla="*/ 0 w 548"/>
                <a:gd name="T1" fmla="*/ 707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7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3B4C2EBB-4C89-4380-A5E7-A7BD40C2B9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5086952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0D7CD4FA-6D18-4E1F-9C7D-91AA2E32B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4697545"/>
              <a:ext cx="531187" cy="974975"/>
            </a:xfrm>
            <a:custGeom>
              <a:avLst/>
              <a:gdLst>
                <a:gd name="T0" fmla="*/ 547 w 547"/>
                <a:gd name="T1" fmla="*/ 705 h 1004"/>
                <a:gd name="T2" fmla="*/ 0 w 547"/>
                <a:gd name="T3" fmla="*/ 1004 h 1004"/>
                <a:gd name="T4" fmla="*/ 0 w 547"/>
                <a:gd name="T5" fmla="*/ 298 h 1004"/>
                <a:gd name="T6" fmla="*/ 547 w 547"/>
                <a:gd name="T7" fmla="*/ 0 h 1004"/>
                <a:gd name="T8" fmla="*/ 547 w 547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5"/>
                  </a:moveTo>
                  <a:lnTo>
                    <a:pt x="0" y="1004"/>
                  </a:lnTo>
                  <a:lnTo>
                    <a:pt x="0" y="298"/>
                  </a:lnTo>
                  <a:lnTo>
                    <a:pt x="547" y="0"/>
                  </a:lnTo>
                  <a:lnTo>
                    <a:pt x="547" y="705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5D06D6BE-8F81-4F1F-9E44-429E129C19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51709" y="4697545"/>
              <a:ext cx="532157" cy="974975"/>
            </a:xfrm>
            <a:custGeom>
              <a:avLst/>
              <a:gdLst>
                <a:gd name="T0" fmla="*/ 0 w 548"/>
                <a:gd name="T1" fmla="*/ 705 h 1004"/>
                <a:gd name="T2" fmla="*/ 548 w 548"/>
                <a:gd name="T3" fmla="*/ 1004 h 1004"/>
                <a:gd name="T4" fmla="*/ 548 w 548"/>
                <a:gd name="T5" fmla="*/ 298 h 1004"/>
                <a:gd name="T6" fmla="*/ 0 w 548"/>
                <a:gd name="T7" fmla="*/ 0 h 1004"/>
                <a:gd name="T8" fmla="*/ 0 w 548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5"/>
                  </a:moveTo>
                  <a:lnTo>
                    <a:pt x="548" y="1004"/>
                  </a:lnTo>
                  <a:lnTo>
                    <a:pt x="548" y="298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F7CF64D-F067-41E4-8D9F-41FF3897282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5382163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17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>
                <a:latin typeface="+mj-lt"/>
              </a:rPr>
              <a:t>Session code here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BAFEF-FDA0-4148-B6F8-D1D9029A0218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BE868E-A240-4959-BD66-6BC44EE5A4A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DB4654-32A2-47CE-B324-C597C756E402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8BE353-242E-4429-9D4C-1D50CEEC277C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2B25198-469F-44A8-946B-689A24DC3C72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5460766-0EE4-4C99-BD2E-1BAD7FD9C3AC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BC909F-DC50-4DDC-91C9-2509E0F5633F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DC1718-52A4-4705-AE14-45A352ACBC2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1C16AF-F6FA-4CD2-B0A5-3663CD02799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A105041-F999-49D6-BE4B-7630F1204F6C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90B08C-67D4-4DAD-8158-2B4D4A1318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3F7B37-FD03-4D73-932B-77D49AB6A515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01A60D-F904-4399-87EA-23E33C45969F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50C50C-26FC-42C5-BA39-AE97627B772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8924B0-E78A-4770-AF30-C78056E7AAAB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AB0228-AC44-413D-A029-1BBF7B18CBCC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C067BE-7550-4D8F-9A42-B78AB594CD54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4D97435-6932-4E2A-A217-DEA06FDA510A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F9C9FB6-79F2-41F1-872D-2184B91C8E00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7AEC4-9502-4D2D-B373-2F1CB4EFF9B8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3EA48F-163A-410A-8C97-A08AA1B2EE50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1E199B-B230-4884-9F60-9B781B11B8FF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98E4A3-2599-4DEB-8ECC-F004500FBF6A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B74F55-4583-4B26-A4E0-71C00B14AFF6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C4D1900-D812-4B27-AC50-B2795AD953C3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83ECFC2-9749-4525-973B-EAA0BC0FC62B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A3ABF7E-B2D4-4B7A-9B6E-0EB3223E4EE4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25275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9065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774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5278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5069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089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1103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00F7B6E-608C-4712-A939-BEBE059E295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DC5E8A2-8275-4F90-BA55-9B66D81C4A9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C563208-4732-48A3-81E6-533A2E2DD53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D0ADC22-C4D5-4BE8-99A8-91566ADDBF5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1C4D457-0F93-4853-AB02-01C200DE6658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8D605B0-4DEE-4101-AC83-CD1D15D14DB9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EF14ED5-2275-4C01-96DD-1D24FE9FD6EE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1E8C76-6A67-4E1C-BCC4-8D2ABCC0212A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BDD9FA-82C7-4E69-9895-354AD0BDD19E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A7CD18E-2839-44B2-9BA7-6356529D686A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7E64CE-434E-410A-823C-4872E71DD278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92AA81-D52A-4877-AE2C-AB5B4D374D19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E84D11A-0DE4-40A8-BB80-889FF30CCE03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80E0B5D-2F12-4C6E-92C5-3765C579ADE8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5DAB00-242D-4D78-B6BF-F678C14B519F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824698C-3D67-4D42-9DE6-531F5A0C7EA3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99246CD-F05A-4044-B7A4-384A7B272509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6930CAB-4305-4191-AD01-9D22AAD264D9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FBC50E9-9F0E-4D62-9AA6-DC145681D1EA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9610B7D-2856-472A-B98F-5684402C6C99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73E078-D753-4C8F-98BB-75D0CBE314FE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A82456-62CD-4C42-91A4-3FFD8F19BCBD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1ABB687-FC0A-4A48-8466-BF8A1129E230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EEA91BF-1A44-4FB0-92F0-23098E7BBFCD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1C6A8E-CEC6-4129-9FB2-A426C6CE84EB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5B8F1F-9F8A-42BF-8770-AEABCEC35D18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EE7F2A-0858-47D2-B1D0-D33BCD933AB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30716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593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39AAC9F-C8B8-422E-93FC-08A064104000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09379AA-B540-4886-8794-46BA10F3D91B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5BC201-014B-48F5-BAC0-4FBBACCBF586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72CD027-1ABE-4E4A-BE9E-EF73250F92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2C85D91-63CC-4FF7-A826-BE886CDB017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5C67E6-D930-403F-9550-70EC2A102AB5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DB9C074-A5A6-4082-9FCD-D487FD8013E5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E3D79EB-E5E0-4CA3-A7CE-50069CC73F1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2F892FB-2465-40CF-A81F-AC989DC09CE4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8BADF38-50C7-4E4B-AA00-660BF4161C96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1B782C-38CF-4C16-8A55-9C1BEA5AF3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1A234A0-3B09-4E85-880A-C885FBEE2401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6516D46-39CD-420E-9263-03065B10F8F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B28F64C-F49A-4F09-A9C2-8502680A64D7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AE00412-2C1C-4CAB-B1D4-B046A4B37C24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1030AB7-3DE7-407A-98DE-751351FCBFB5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074BD83-98DD-4084-9D1E-CDACFD005AFF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C85498-5D07-457D-BA73-99E2EB50130B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DF2CE11-90A6-43A8-B2DC-45295F10CB64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5F154A-ABA1-4F9A-97F8-C50108DD1A97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4AC8DFE-7BB0-4D98-AA21-405DB4B06225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39938CF-5CFF-4707-BBDD-DD19FA0A50F1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3332E5E-0308-4370-A841-A20570A69BDF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46D602-7D42-411E-8BA6-6F74E13FE60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F344C1-9929-4E86-BB1A-05E12D1570DF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33AFD-19AA-49B8-BCF7-2D0EAA89273D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B75AC2-D122-402F-B448-B0118576BB4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8226820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08910-F1C3-47B2-8C69-1B107282064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E7A031-B4AB-4071-98FF-24E766F9BB5C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C7067D-3957-4163-9442-C167A0A6216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AE235F-4F6C-4565-AADC-752626D64B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ADF52-7CC0-4715-8BAC-4186C7CE9B0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8AC140A-9DFB-45B7-82C2-CF25166A0D41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36FDC7-3DF0-4E6A-B4A8-7EB4FF30AAF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2FB5AA-3C69-4BB6-9C10-682E95EF1AAE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321A7F-C5FC-4514-A3AC-41CC16FA85FD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3C4B3CE-95D2-45A5-917E-A5389B118222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270AF0-DA91-4FF8-9B1C-35937E49D88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4AB4EC-0302-4902-B797-9B84C91FDE1B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1D13F-2DD6-4121-8220-CC08400DD382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8F2381-17CE-4672-96D3-D3E4A8C1115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A42BAE-DCEA-4A1A-8779-E499D67DA7B9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7995E7-6761-41BA-BE88-30DD0DF70D22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4D7B6AA-459B-44CF-9930-A05720C41315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EBE7D0E-F0D6-4EA3-A151-C26BF3138977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18A379-1639-4C1C-9E5B-A39F1CD0A9D9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DE972F-9FF1-4743-BF7F-15CC5403A6C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596FA-D3B2-4953-81FC-9958337AF5DC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D57090A-B887-4CA7-A022-90564F12A9A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49B2E-C284-42A2-A061-B635FBBBD461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74F4CD-889D-4E91-AB27-CCB11E8677AE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E97AB5-F3D1-4D1A-8F2F-166F6F85A189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281A29-9018-48AF-8B81-EB9F71FE5ABA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1B3F07-773E-4FC0-9A04-73F52683190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0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867548-8B9A-436D-9AB6-D7EA0AC78267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98AA2D-C933-41C0-B3A0-5E1B5429C617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45CCA4-1611-4A15-8D76-0CD4304233D4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20432D-F3B6-4212-B616-45AD62D0A8BA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B285A8-E7EF-4B70-8B71-2D09BE26853D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D552378-B8A4-40F9-8A64-367F9EC304F0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DED4FF8-FEAE-4CC0-8F5B-9FC2B47E570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4DD2AD2-299E-4049-881B-2BC838B6DB02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0A103C-9EC8-479D-9AEA-2FA30D0B683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762A67-8800-4EDC-ACA0-235237807007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1E21E3-4EFA-46DB-B62D-888B912FEC3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90FB2C-AED4-45EF-B005-A6F9315E6638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EFEACE-63D5-4DE9-AE7A-022D10CBBAD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3FC86B-2504-437F-9155-736D3776FBC0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E281D9-0C46-4685-8A97-79D102C868ED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B982782-C326-41A6-88DF-60D0069AAC1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C78E5-CDD7-45AD-9FAC-A193057F255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E678CA-56AB-4822-8F79-1B384711F464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D454C8-0C5D-4654-B977-447674D5459E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D26513-923A-4E4E-88AB-484CF7F390D1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F3DAB6-E46E-498F-AC8D-245DB12E86FA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F22795-13BD-4A36-8B98-FAE4B2B9567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E68192-BBC2-4E66-BC2E-A6F5E839A4EC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4CE4AB-E3EC-4485-A9DB-D3875DE15509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D9197E-BD70-40A3-872D-2F635C47602A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35C218-6C8E-4E07-9EA7-15A37B43AD66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7F6A62-B1EC-420D-A385-9A9A03966E9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2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0187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9192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481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spect="1"/>
          </p:cNvSpPr>
          <p:nvPr>
            <p:ph type="title"/>
          </p:nvPr>
        </p:nvSpPr>
        <p:spPr>
          <a:xfrm>
            <a:off x="304800" y="351289"/>
            <a:ext cx="11582400" cy="90287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5867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304261"/>
            <a:ext cx="11582400" cy="1992853"/>
          </a:xfrm>
          <a:prstGeom prst="rect">
            <a:avLst/>
          </a:prstGeom>
        </p:spPr>
        <p:txBody>
          <a:bodyPr lIns="0" tIns="0" rIns="0" bIns="0"/>
          <a:lstStyle>
            <a:lvl1pPr marL="243834" indent="-243834">
              <a:lnSpc>
                <a:spcPct val="100000"/>
              </a:lnSpc>
              <a:spcBef>
                <a:spcPts val="667"/>
              </a:spcBef>
              <a:buFont typeface="Arial" charset="0"/>
              <a:buChar char="•"/>
              <a:defRPr sz="3200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09585" indent="-243834">
              <a:lnSpc>
                <a:spcPct val="10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933">
                <a:solidFill>
                  <a:schemeClr val="bg1"/>
                </a:solidFill>
                <a:latin typeface="Segoe UI Light"/>
                <a:cs typeface="Segoe UI Light"/>
              </a:defRPr>
            </a:lvl2pPr>
            <a:lvl3pPr marL="914377" indent="-243834">
              <a:lnSpc>
                <a:spcPct val="100000"/>
              </a:lnSpc>
              <a:spcBef>
                <a:spcPts val="667"/>
              </a:spcBef>
              <a:buFont typeface="Arial"/>
              <a:buChar char="•"/>
              <a:defRPr sz="2667">
                <a:solidFill>
                  <a:schemeClr val="bg1"/>
                </a:solidFill>
                <a:latin typeface="Segoe UI Light"/>
                <a:cs typeface="Segoe UI Light"/>
              </a:defRPr>
            </a:lvl3pPr>
            <a:lvl4pPr marL="1219170" marR="0" indent="-243834" algn="l" defTabSz="1219170" rtl="0" eaLnBrk="1" fontAlgn="auto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Segoe UI Light"/>
                <a:cs typeface="Segoe UI Light"/>
              </a:defRPr>
            </a:lvl4pPr>
            <a:lvl5pPr marL="2072588" indent="243834">
              <a:spcBef>
                <a:spcPts val="1333"/>
              </a:spcBef>
              <a:buFont typeface="Arial"/>
              <a:buChar char="•"/>
              <a:tabLst>
                <a:tab pos="2135664" algn="l"/>
              </a:tabLst>
              <a:defRPr sz="2667" baseline="0">
                <a:solidFill>
                  <a:schemeClr val="bg1"/>
                </a:solidFill>
                <a:latin typeface="Segoe UI Light"/>
                <a:cs typeface="Segoe UI Light"/>
              </a:defRPr>
            </a:lvl5pPr>
          </a:lstStyle>
          <a:p>
            <a:pPr lvl="0"/>
            <a:r>
              <a:rPr lang="en-US"/>
              <a:t>Bullet first level</a:t>
            </a:r>
          </a:p>
          <a:p>
            <a:pPr lvl="1"/>
            <a:r>
              <a:rPr lang="en-US"/>
              <a:t>Bullet second level</a:t>
            </a:r>
          </a:p>
          <a:p>
            <a:pPr lvl="2"/>
            <a:r>
              <a:rPr lang="en-US"/>
              <a:t>Bullet third level</a:t>
            </a:r>
          </a:p>
          <a:p>
            <a:pPr lvl="3"/>
            <a:r>
              <a:rPr lang="en-US"/>
              <a:t>Bullet 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97677" y="6379834"/>
            <a:ext cx="1395659" cy="1642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67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8173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31C7-FA14-4B27-9CE1-4E76EDB92B29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05AB-667B-45FD-9A6B-59A71794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68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942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71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302" y="289511"/>
            <a:ext cx="6904778" cy="899665"/>
          </a:xfrm>
        </p:spPr>
        <p:txBody>
          <a:bodyPr/>
          <a:lstStyle>
            <a:lvl1pPr>
              <a:defRPr sz="39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20303" y="4773828"/>
            <a:ext cx="6904016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1961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3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7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0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07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4096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4" y="1187644"/>
            <a:ext cx="11655078" cy="22632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1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012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182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2355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092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673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717" r:id="rId10"/>
    <p:sldLayoutId id="2147484728" r:id="rId11"/>
    <p:sldLayoutId id="2147484690" r:id="rId12"/>
    <p:sldLayoutId id="2147484692" r:id="rId13"/>
    <p:sldLayoutId id="2147484694" r:id="rId14"/>
    <p:sldLayoutId id="2147484695" r:id="rId15"/>
    <p:sldLayoutId id="2147484697" r:id="rId16"/>
    <p:sldLayoutId id="2147484698" r:id="rId17"/>
    <p:sldLayoutId id="2147484699" r:id="rId18"/>
    <p:sldLayoutId id="2147484730" r:id="rId1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  <p:sldLayoutId id="2147484748" r:id="rId17"/>
    <p:sldLayoutId id="2147484749" r:id="rId18"/>
    <p:sldLayoutId id="2147484750" r:id="rId19"/>
    <p:sldLayoutId id="2147484751" r:id="rId20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flickr.com/photos/frederickhomesforsale/1624138811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taichidelparque.blogspot.com/2009/06/la-naturaleza-del-chi-qi-o-energia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advocatusatheist.blogspot.com/2013/04/the-zen-commandments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umroad.com/l/O365IT/tothecloudandbeyond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ignite.mobileAp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myignite.techcommunity.microsoft.com/evaluation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94868"/>
      </p:ext>
    </p:extLst>
  </p:cSld>
  <p:clrMapOvr>
    <a:masterClrMapping/>
  </p:clrMapOvr>
  <p:transition>
    <p:fade/>
  </p:transition>
</p:sld>
</file>

<file path=ppt/slides/slide10.xml><?xml version="1.0" encoding="utf-8"?>
<p:sld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sky, outdoor, person, clothing&#10;&#10;Description generated with very high confidence">
            <a:extLst>
              <a:ext uri="{FF2B5EF4-FFF2-40B4-BE49-F238E27FC236}">
                <a16:creationId xmlns:a16="http://schemas.microsoft.com/office/drawing/2014/main" id="{BA636BE0-4757-4142-94B5-E12FC2684C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484" r="13484"/>
          <a:stretch>
            <a:fillRect/>
          </a:stretch>
        </p:blipFill>
        <p:spPr>
          <a:xfrm>
            <a:off x="5016501" y="292100"/>
            <a:ext cx="6881813" cy="62722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621583-6B44-438B-83F1-8620E878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03" y="612486"/>
            <a:ext cx="3768898" cy="1107996"/>
          </a:xfrm>
        </p:spPr>
        <p:txBody>
          <a:bodyPr/>
          <a:lstStyle/>
          <a:p>
            <a:r>
              <a:rPr lang="en-US"/>
              <a:t>Hybrid Setup and Onboarding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DFEA2-2D57-467C-9718-553507604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686" y="2128058"/>
            <a:ext cx="4394691" cy="354558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Signup for Exchange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Run the HCW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Move Mailboxes</a:t>
            </a:r>
          </a:p>
        </p:txBody>
      </p:sp>
    </p:spTree>
    <p:extLst>
      <p:ext uri="{BB962C8B-B14F-4D97-AF65-F5344CB8AC3E}">
        <p14:creationId xmlns:p14="http://schemas.microsoft.com/office/powerpoint/2010/main" val="1547006416"/>
      </p:ext>
    </p:extLst>
  </p:cSld>
  <p:clrMapOvr>
    <a:masterClrMapping/>
  </p:clrMapOvr>
  <p:transition>
    <p:fade/>
  </p:transition>
</p:sld>
</file>

<file path=ppt/slides/slide11.xml><?xml version="1.0" encoding="utf-8"?>
<p:sld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>
                <a:latin typeface="+mj-lt"/>
                <a:cs typeface="Segoe UI Light" panose="020B0502040204020203" pitchFamily="34" charset="0"/>
              </a:rPr>
              <a:t>Fixing Hybrid</a:t>
            </a:r>
            <a:endParaRPr lang="en-US" sz="4800" i="1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5138724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+mn-lt"/>
              </a:rPr>
              <a:t>Keep it simple</a:t>
            </a:r>
          </a:p>
          <a:p>
            <a:r>
              <a:rPr lang="en-US">
                <a:latin typeface="+mn-lt"/>
              </a:rPr>
              <a:t>Start simple, prove the model, create a platform</a:t>
            </a:r>
          </a:p>
          <a:p>
            <a:r>
              <a:rPr lang="en-US">
                <a:latin typeface="+mn-lt"/>
              </a:rPr>
              <a:t>Don’t change Exchange authentication, authorization, or throttling</a:t>
            </a:r>
          </a:p>
          <a:p>
            <a:r>
              <a:rPr lang="en-US">
                <a:latin typeface="+mn-lt"/>
              </a:rPr>
              <a:t>Fix/eliminate the most common problems</a:t>
            </a:r>
          </a:p>
          <a:p>
            <a:pPr lvl="1" algn="ctr"/>
            <a:r>
              <a:rPr lang="en-US" sz="4400"/>
              <a:t>No customer DNS changes</a:t>
            </a:r>
          </a:p>
          <a:p>
            <a:pPr lvl="1" algn="ctr"/>
            <a:r>
              <a:rPr lang="en-US" sz="4400">
                <a:latin typeface="+mn-lt"/>
              </a:rPr>
              <a:t>No certificate changes</a:t>
            </a:r>
          </a:p>
          <a:p>
            <a:pPr lvl="1" algn="ctr"/>
            <a:r>
              <a:rPr lang="en-US" sz="4400"/>
              <a:t>No firewall/network changes</a:t>
            </a:r>
          </a:p>
          <a:p>
            <a:pPr lvl="1" algn="ctr"/>
            <a:r>
              <a:rPr lang="en-US" sz="4400"/>
              <a:t>Protect On-Prem systems</a:t>
            </a:r>
          </a:p>
          <a:p>
            <a:pPr lvl="1"/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  <a:p>
            <a:pPr lvl="1"/>
            <a:endParaRPr lang="en-US">
              <a:latin typeface="+mn-lt"/>
            </a:endParaRPr>
          </a:p>
          <a:p>
            <a:pPr marL="0" indent="0">
              <a:buNone/>
            </a:pPr>
            <a:endParaRPr lang="en-US" sz="1867">
              <a:latin typeface="+mn-lt"/>
            </a:endParaRPr>
          </a:p>
          <a:p>
            <a:pPr lvl="1"/>
            <a:endParaRPr lang="en-US" sz="1067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920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32BF-C302-4E82-924C-2216F318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Agent Demo</a:t>
            </a:r>
          </a:p>
        </p:txBody>
      </p:sp>
    </p:spTree>
    <p:extLst>
      <p:ext uri="{BB962C8B-B14F-4D97-AF65-F5344CB8AC3E}">
        <p14:creationId xmlns:p14="http://schemas.microsoft.com/office/powerpoint/2010/main" val="2702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>
                <a:latin typeface="+mj-lt"/>
                <a:cs typeface="Segoe UI Light" panose="020B0502040204020203" pitchFamily="34" charset="0"/>
              </a:rPr>
              <a:t>Hybrid Agent </a:t>
            </a:r>
            <a:endParaRPr lang="en-US" sz="4800" i="1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56AD-8883-41C7-8BE2-6B6A827A61F2}"/>
              </a:ext>
            </a:extLst>
          </p:cNvPr>
          <p:cNvSpPr txBox="1"/>
          <p:nvPr/>
        </p:nvSpPr>
        <p:spPr>
          <a:xfrm>
            <a:off x="8763463" y="2274269"/>
            <a:ext cx="128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Agent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F5D44-ECC1-4067-9BF9-1765F52A95D7}"/>
              </a:ext>
            </a:extLst>
          </p:cNvPr>
          <p:cNvSpPr txBox="1"/>
          <p:nvPr/>
        </p:nvSpPr>
        <p:spPr>
          <a:xfrm>
            <a:off x="7470779" y="4692454"/>
            <a:ext cx="47091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On-Premises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F4AA0-8757-4016-9B08-2B1CBAACA8A0}"/>
              </a:ext>
            </a:extLst>
          </p:cNvPr>
          <p:cNvSpPr txBox="1"/>
          <p:nvPr/>
        </p:nvSpPr>
        <p:spPr>
          <a:xfrm>
            <a:off x="4145263" y="782067"/>
            <a:ext cx="12801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Proxy Service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B9D80-C8D2-4E04-AEF8-4E0699385C2B}"/>
              </a:ext>
            </a:extLst>
          </p:cNvPr>
          <p:cNvSpPr txBox="1"/>
          <p:nvPr/>
        </p:nvSpPr>
        <p:spPr>
          <a:xfrm>
            <a:off x="10544545" y="4186502"/>
            <a:ext cx="14830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Servers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80E08-7055-4E53-BE06-0557D8DEDB34}"/>
              </a:ext>
            </a:extLst>
          </p:cNvPr>
          <p:cNvSpPr txBox="1"/>
          <p:nvPr/>
        </p:nvSpPr>
        <p:spPr>
          <a:xfrm>
            <a:off x="1495985" y="3964433"/>
            <a:ext cx="14830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Online</a:t>
            </a:r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AADEC843-14AE-4BF3-84F2-FD85388E76D0}"/>
              </a:ext>
            </a:extLst>
          </p:cNvPr>
          <p:cNvSpPr/>
          <p:nvPr/>
        </p:nvSpPr>
        <p:spPr bwMode="auto">
          <a:xfrm>
            <a:off x="3251934" y="3410434"/>
            <a:ext cx="3624335" cy="553999"/>
          </a:xfrm>
          <a:prstGeom prst="borderCallout1">
            <a:avLst>
              <a:gd name="adj1" fmla="val -4551"/>
              <a:gd name="adj2" fmla="val 15475"/>
              <a:gd name="adj3" fmla="val -282890"/>
              <a:gd name="adj4" fmla="val 28484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Tenant-specific endpoint: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https://{guid}.resource.{flow}.his.msappproxy.net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ED8624CB-439E-454B-AEBC-A86C2ECEC6C2}"/>
              </a:ext>
            </a:extLst>
          </p:cNvPr>
          <p:cNvSpPr/>
          <p:nvPr/>
        </p:nvSpPr>
        <p:spPr bwMode="auto">
          <a:xfrm>
            <a:off x="5876981" y="66868"/>
            <a:ext cx="1483069" cy="553999"/>
          </a:xfrm>
          <a:prstGeom prst="borderCallout1">
            <a:avLst>
              <a:gd name="adj1" fmla="val 100836"/>
              <a:gd name="adj2" fmla="val 50257"/>
              <a:gd name="adj3" fmla="val 243465"/>
              <a:gd name="adj4" fmla="val 64129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Outbound ACL Only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DC9F43B2-D2BA-46F6-97AF-58AE6B610C98}"/>
              </a:ext>
            </a:extLst>
          </p:cNvPr>
          <p:cNvSpPr/>
          <p:nvPr/>
        </p:nvSpPr>
        <p:spPr bwMode="auto">
          <a:xfrm>
            <a:off x="2137169" y="1224134"/>
            <a:ext cx="1483069" cy="416818"/>
          </a:xfrm>
          <a:prstGeom prst="borderCallout1">
            <a:avLst>
              <a:gd name="adj1" fmla="val 62123"/>
              <a:gd name="adj2" fmla="val 101032"/>
              <a:gd name="adj3" fmla="val 147110"/>
              <a:gd name="adj4" fmla="val 150085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IP Whitelist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31253F-A4C9-4114-834A-13E745B3135E}"/>
              </a:ext>
            </a:extLst>
          </p:cNvPr>
          <p:cNvSpPr/>
          <p:nvPr/>
        </p:nvSpPr>
        <p:spPr>
          <a:xfrm>
            <a:off x="-16111" y="455016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383" marR="0" lvl="1" indent="-45720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customer DNS changes</a:t>
            </a:r>
          </a:p>
          <a:p>
            <a:pPr marL="914383" marR="0" lvl="1" indent="-45720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certificate changes</a:t>
            </a:r>
          </a:p>
          <a:p>
            <a:pPr marL="914383" marR="0" lvl="1" indent="-45720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firewall/network changes</a:t>
            </a:r>
          </a:p>
          <a:p>
            <a:pPr marL="914383" marR="0" lvl="1" indent="-45720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Protect On-Prem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4CB6B-B641-4179-BD17-CB345B6BCA8F}"/>
              </a:ext>
            </a:extLst>
          </p:cNvPr>
          <p:cNvSpPr/>
          <p:nvPr/>
        </p:nvSpPr>
        <p:spPr bwMode="auto">
          <a:xfrm>
            <a:off x="7182745" y="457200"/>
            <a:ext cx="4838963" cy="409296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1F7C1-2082-4E53-9884-FE36E269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075" y="734199"/>
            <a:ext cx="10549633" cy="34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1139"/>
      </p:ext>
    </p:extLst>
  </p:cSld>
  <p:clrMapOvr>
    <a:masterClrMapping/>
  </p:clrMapOvr>
  <p:transition>
    <p:fade/>
  </p:transition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7DD5-316A-41D6-AF81-7C86F9E7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86" y="186814"/>
            <a:ext cx="6208294" cy="8947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Hybrid Agent - Availability</a:t>
            </a:r>
          </a:p>
        </p:txBody>
      </p:sp>
      <p:sp>
        <p:nvSpPr>
          <p:cNvPr id="60" name="Content Placeholder 9">
            <a:extLst>
              <a:ext uri="{FF2B5EF4-FFF2-40B4-BE49-F238E27FC236}">
                <a16:creationId xmlns:a16="http://schemas.microsoft.com/office/drawing/2014/main" id="{7A888421-C6A9-41B0-BC4E-A003B7A1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3" y="1081549"/>
            <a:ext cx="6312567" cy="5142271"/>
          </a:xfrm>
        </p:spPr>
        <p:txBody>
          <a:bodyPr>
            <a:normAutofit/>
          </a:bodyPr>
          <a:lstStyle/>
          <a:p>
            <a:r>
              <a:rPr lang="en-US" sz="1867">
                <a:solidFill>
                  <a:schemeClr val="tx1"/>
                </a:solidFill>
              </a:rPr>
              <a:t>[No Change] Free Busy requests from On Prem to Cloud reach out to internet</a:t>
            </a:r>
          </a:p>
          <a:p>
            <a:endParaRPr lang="en-US" sz="1867">
              <a:solidFill>
                <a:schemeClr val="tx1"/>
              </a:solidFill>
            </a:endParaRPr>
          </a:p>
          <a:p>
            <a:r>
              <a:rPr lang="en-US" sz="1867">
                <a:solidFill>
                  <a:schemeClr val="tx1"/>
                </a:solidFill>
              </a:rPr>
              <a:t>[Change] Free Busy request from Cloud to On Prem are routed via the Hybrid Agent with the use of the –</a:t>
            </a:r>
            <a:r>
              <a:rPr lang="en-US" sz="1867" err="1">
                <a:solidFill>
                  <a:schemeClr val="tx1"/>
                </a:solidFill>
              </a:rPr>
              <a:t>TargetSharingEPR</a:t>
            </a:r>
            <a:r>
              <a:rPr lang="en-US" sz="1867">
                <a:solidFill>
                  <a:schemeClr val="tx1"/>
                </a:solidFill>
              </a:rPr>
              <a:t> parameter in Org Rel &amp; IOC:</a:t>
            </a:r>
          </a:p>
          <a:p>
            <a:pPr marL="0" indent="0">
              <a:buNone/>
            </a:pPr>
            <a:endParaRPr lang="en-US" sz="1867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Identity              : O365 to On-premises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DomainNames</a:t>
            </a: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: {QFQNNTWSOE.Exhybrid.com}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TargetApplicationUri</a:t>
            </a: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: FYDIBOHF25SPDLT.QFQNNTWSOE.Exhybrid.com</a:t>
            </a:r>
          </a:p>
          <a:p>
            <a:pPr marL="0" indent="0">
              <a:buNone/>
            </a:pPr>
            <a:r>
              <a:rPr lang="en-US" sz="16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TargetSharingEpr</a:t>
            </a:r>
            <a:r>
              <a:rPr lang="en-US" sz="16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en-US" sz="1600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https://a28c52a4-a3e4-46af-bfabf7cfce277ef3.resource.freebusy. his.msappproxy.net</a:t>
            </a: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/EWS/Exchange.asmx</a:t>
            </a:r>
          </a:p>
          <a:p>
            <a:pPr marL="0" indent="0">
              <a:buNone/>
            </a:pPr>
            <a:r>
              <a:rPr lang="en-US" sz="160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TargetAutodiscoverEpr</a:t>
            </a:r>
            <a:r>
              <a:rPr lang="en-US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https://qfqnntwsoe.exhybrid.com/autodiscover/autodiscover.svc/WSSecurity</a:t>
            </a:r>
          </a:p>
          <a:p>
            <a:endParaRPr lang="en-US" sz="1867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FE536-05B9-4EC4-9D3D-63446C2AD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915" y="860596"/>
            <a:ext cx="1178158" cy="1257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65CFA7-6F89-40E4-A58B-D0DCB4083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937" y="3652684"/>
            <a:ext cx="777047" cy="1194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6CC94-B7A2-4716-8BA4-40D085738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33" y="5029755"/>
            <a:ext cx="1359541" cy="1194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44D99-CD27-4B4A-884C-9BB0684D4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463" y="103076"/>
            <a:ext cx="1920790" cy="1194065"/>
          </a:xfrm>
          <a:prstGeom prst="rect">
            <a:avLst/>
          </a:prstGeom>
        </p:spPr>
      </p:pic>
      <p:sp>
        <p:nvSpPr>
          <p:cNvPr id="10" name="Double Brace 9">
            <a:extLst>
              <a:ext uri="{FF2B5EF4-FFF2-40B4-BE49-F238E27FC236}">
                <a16:creationId xmlns:a16="http://schemas.microsoft.com/office/drawing/2014/main" id="{C1BB5B81-FB37-4B2A-91A3-08614A3F59BA}"/>
              </a:ext>
            </a:extLst>
          </p:cNvPr>
          <p:cNvSpPr/>
          <p:nvPr/>
        </p:nvSpPr>
        <p:spPr>
          <a:xfrm>
            <a:off x="10202956" y="2257425"/>
            <a:ext cx="1301223" cy="1194065"/>
          </a:xfrm>
          <a:prstGeom prst="bracePair">
            <a:avLst/>
          </a:prstGeom>
          <a:ln w="444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D804CC6-CD61-42DB-BFE8-3F43CE0A745C}"/>
              </a:ext>
            </a:extLst>
          </p:cNvPr>
          <p:cNvSpPr/>
          <p:nvPr/>
        </p:nvSpPr>
        <p:spPr bwMode="auto">
          <a:xfrm>
            <a:off x="10373847" y="2118541"/>
            <a:ext cx="118090" cy="1471833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3882F94-0EDD-46E5-A02B-18A4D162108A}"/>
              </a:ext>
            </a:extLst>
          </p:cNvPr>
          <p:cNvSpPr/>
          <p:nvPr/>
        </p:nvSpPr>
        <p:spPr bwMode="auto">
          <a:xfrm>
            <a:off x="11236833" y="2118540"/>
            <a:ext cx="118090" cy="1471833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364F0C-9FC3-4B24-8773-EE50F52EA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2628" y="700108"/>
            <a:ext cx="1993278" cy="47257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F6AAA9-7A9E-4E01-9D8E-CC681F02FE37}"/>
              </a:ext>
            </a:extLst>
          </p:cNvPr>
          <p:cNvSpPr txBox="1"/>
          <p:nvPr/>
        </p:nvSpPr>
        <p:spPr>
          <a:xfrm>
            <a:off x="10320484" y="643197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Proxy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70F497-69E2-4657-98FA-234F253C12AE}"/>
              </a:ext>
            </a:extLst>
          </p:cNvPr>
          <p:cNvSpPr txBox="1"/>
          <p:nvPr/>
        </p:nvSpPr>
        <p:spPr>
          <a:xfrm>
            <a:off x="10506188" y="4845089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Agent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17A1B9-371D-4387-B517-44AF9559D4ED}"/>
              </a:ext>
            </a:extLst>
          </p:cNvPr>
          <p:cNvCxnSpPr>
            <a:stCxn id="7" idx="0"/>
          </p:cNvCxnSpPr>
          <p:nvPr/>
        </p:nvCxnSpPr>
        <p:spPr>
          <a:xfrm flipV="1">
            <a:off x="8229404" y="1297141"/>
            <a:ext cx="13643" cy="3732614"/>
          </a:xfrm>
          <a:prstGeom prst="straightConnector1">
            <a:avLst/>
          </a:prstGeom>
          <a:ln w="3175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F63F75-43E4-42ED-9CF6-1DC28F1D0D5B}"/>
              </a:ext>
            </a:extLst>
          </p:cNvPr>
          <p:cNvSpPr txBox="1"/>
          <p:nvPr/>
        </p:nvSpPr>
        <p:spPr>
          <a:xfrm>
            <a:off x="7594886" y="1297141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Online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39FF5-95CC-457B-9D89-D58DBA1444FB}"/>
              </a:ext>
            </a:extLst>
          </p:cNvPr>
          <p:cNvSpPr txBox="1"/>
          <p:nvPr/>
        </p:nvSpPr>
        <p:spPr>
          <a:xfrm>
            <a:off x="7659678" y="6223820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Server</a:t>
            </a:r>
          </a:p>
        </p:txBody>
      </p:sp>
    </p:spTree>
    <p:extLst>
      <p:ext uri="{BB962C8B-B14F-4D97-AF65-F5344CB8AC3E}">
        <p14:creationId xmlns:p14="http://schemas.microsoft.com/office/powerpoint/2010/main" val="630864254"/>
      </p:ext>
    </p:extLst>
  </p:cSld>
  <p:clrMapOvr>
    <a:masterClrMapping/>
  </p:clrMapOvr>
  <p:transition>
    <p:fade/>
  </p:transition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7DD5-316A-41D6-AF81-7C86F9E7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86" y="186814"/>
            <a:ext cx="5911514" cy="8947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Hybrid Agent - Migration</a:t>
            </a:r>
          </a:p>
        </p:txBody>
      </p:sp>
      <p:sp>
        <p:nvSpPr>
          <p:cNvPr id="60" name="Content Placeholder 9">
            <a:extLst>
              <a:ext uri="{FF2B5EF4-FFF2-40B4-BE49-F238E27FC236}">
                <a16:creationId xmlns:a16="http://schemas.microsoft.com/office/drawing/2014/main" id="{7A888421-C6A9-41B0-BC4E-A003B7A1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3" y="1081549"/>
            <a:ext cx="6312567" cy="5142271"/>
          </a:xfrm>
        </p:spPr>
        <p:txBody>
          <a:bodyPr>
            <a:normAutofit/>
          </a:bodyPr>
          <a:lstStyle/>
          <a:p>
            <a:r>
              <a:rPr lang="en-US" sz="1867">
                <a:solidFill>
                  <a:schemeClr val="tx1"/>
                </a:solidFill>
              </a:rPr>
              <a:t>[Change] Use proxy endpoint for </a:t>
            </a:r>
            <a:r>
              <a:rPr lang="en-US" sz="1867" err="1">
                <a:solidFill>
                  <a:schemeClr val="tx1"/>
                </a:solidFill>
              </a:rPr>
              <a:t>RemoteServer</a:t>
            </a:r>
            <a:endParaRPr lang="en-US" sz="1867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67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67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</a:t>
            </a:r>
            <a:r>
              <a:rPr lang="en-US" sz="1867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MigrationEndpoint</a:t>
            </a:r>
            <a:r>
              <a:rPr lang="en-US" sz="1867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-Name </a:t>
            </a:r>
            <a:r>
              <a:rPr lang="en-US" sz="1867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OPtoCloud_HybridService</a:t>
            </a:r>
            <a:r>
              <a:rPr lang="en-US" sz="1867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67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ExchangeRemoteMove</a:t>
            </a:r>
            <a:r>
              <a:rPr lang="en-US" sz="1867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67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RemoteServer</a:t>
            </a:r>
            <a:r>
              <a:rPr lang="en-US" sz="1867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67">
                <a:solidFill>
                  <a:schemeClr val="tx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A28C52A4-A3E4-46AF-BFAB-F7CFCE277EF3.resource. mailboxmigration.his.msappproxy.net</a:t>
            </a:r>
          </a:p>
          <a:p>
            <a:endParaRPr lang="en-US" sz="1867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A030C9-96CD-4E6F-9FAF-59B4A200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915" y="860596"/>
            <a:ext cx="1178158" cy="12579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76AFEA-A0D5-42D4-BC09-1D5E658D0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937" y="3652684"/>
            <a:ext cx="777047" cy="119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125051-C947-4657-A9B6-EDD1B3185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633" y="5029755"/>
            <a:ext cx="1359541" cy="11940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8B1E7E-72AF-4B5B-BC83-F109F94B3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463" y="103076"/>
            <a:ext cx="1920790" cy="1194065"/>
          </a:xfrm>
          <a:prstGeom prst="rect">
            <a:avLst/>
          </a:prstGeom>
        </p:spPr>
      </p:pic>
      <p:sp>
        <p:nvSpPr>
          <p:cNvPr id="22" name="Double Brace 21">
            <a:extLst>
              <a:ext uri="{FF2B5EF4-FFF2-40B4-BE49-F238E27FC236}">
                <a16:creationId xmlns:a16="http://schemas.microsoft.com/office/drawing/2014/main" id="{C968A622-9849-463E-8984-0634BE68F976}"/>
              </a:ext>
            </a:extLst>
          </p:cNvPr>
          <p:cNvSpPr/>
          <p:nvPr/>
        </p:nvSpPr>
        <p:spPr>
          <a:xfrm>
            <a:off x="10202956" y="2257425"/>
            <a:ext cx="1301223" cy="1194065"/>
          </a:xfrm>
          <a:prstGeom prst="bracePair">
            <a:avLst/>
          </a:prstGeom>
          <a:ln w="444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FE9DCEC8-DF9F-4F6B-BCCF-85BBCE847C0F}"/>
              </a:ext>
            </a:extLst>
          </p:cNvPr>
          <p:cNvSpPr/>
          <p:nvPr/>
        </p:nvSpPr>
        <p:spPr bwMode="auto">
          <a:xfrm>
            <a:off x="10373847" y="2118541"/>
            <a:ext cx="118090" cy="1471833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A71FE87F-E631-414F-872F-85B100C8D32D}"/>
              </a:ext>
            </a:extLst>
          </p:cNvPr>
          <p:cNvSpPr/>
          <p:nvPr/>
        </p:nvSpPr>
        <p:spPr bwMode="auto">
          <a:xfrm>
            <a:off x="11236833" y="2118540"/>
            <a:ext cx="118090" cy="1471833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1FFA1E-457A-4806-B618-7881317C2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2628" y="700108"/>
            <a:ext cx="1993278" cy="47257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71E27E-83F1-43DC-9C14-B07D370FCAB6}"/>
              </a:ext>
            </a:extLst>
          </p:cNvPr>
          <p:cNvSpPr txBox="1"/>
          <p:nvPr/>
        </p:nvSpPr>
        <p:spPr>
          <a:xfrm>
            <a:off x="10320484" y="643197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Proxy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E9EB2-ABB9-4D24-9FFA-C70024A5EB69}"/>
              </a:ext>
            </a:extLst>
          </p:cNvPr>
          <p:cNvSpPr txBox="1"/>
          <p:nvPr/>
        </p:nvSpPr>
        <p:spPr>
          <a:xfrm>
            <a:off x="10506188" y="4845089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Agent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BB5F4-EBBC-48FC-A62F-D812987FEAE4}"/>
              </a:ext>
            </a:extLst>
          </p:cNvPr>
          <p:cNvSpPr txBox="1"/>
          <p:nvPr/>
        </p:nvSpPr>
        <p:spPr>
          <a:xfrm>
            <a:off x="7594886" y="1297141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Online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C48A4-4EC0-4992-9503-3F1DF6BEB48F}"/>
              </a:ext>
            </a:extLst>
          </p:cNvPr>
          <p:cNvSpPr txBox="1"/>
          <p:nvPr/>
        </p:nvSpPr>
        <p:spPr>
          <a:xfrm>
            <a:off x="7659678" y="6223820"/>
            <a:ext cx="17588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Server</a:t>
            </a:r>
          </a:p>
        </p:txBody>
      </p:sp>
    </p:spTree>
    <p:extLst>
      <p:ext uri="{BB962C8B-B14F-4D97-AF65-F5344CB8AC3E}">
        <p14:creationId xmlns:p14="http://schemas.microsoft.com/office/powerpoint/2010/main" val="2844087999"/>
      </p:ext>
    </p:extLst>
  </p:cSld>
  <p:clrMapOvr>
    <a:masterClrMapping/>
  </p:clrMapOvr>
  <p:transition>
    <p:fade/>
  </p:transition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32BF-C302-4E82-924C-2216F318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Agent Setup</a:t>
            </a:r>
          </a:p>
        </p:txBody>
      </p:sp>
    </p:spTree>
    <p:extLst>
      <p:ext uri="{BB962C8B-B14F-4D97-AF65-F5344CB8AC3E}">
        <p14:creationId xmlns:p14="http://schemas.microsoft.com/office/powerpoint/2010/main" val="28037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C5E903-4CF9-4353-A32F-13FF64B9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Agent - Setup Details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583A81-A3D5-4C0B-8431-2314CEE72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255" y="1694944"/>
            <a:ext cx="5245067" cy="30162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Download the agent MSI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Do basic install stuff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Register 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Configure 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Validate agent for Exchange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Complete configuration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B21213-5917-4B6B-85BE-6CC2BD5C9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15" y="457331"/>
            <a:ext cx="1001700" cy="11077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137D47-5E61-4990-8675-7A22CD862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514" y="406269"/>
            <a:ext cx="1037476" cy="107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68C6A2-97BC-4D40-A5A9-C9E0CCB79A4D}"/>
              </a:ext>
            </a:extLst>
          </p:cNvPr>
          <p:cNvSpPr txBox="1"/>
          <p:nvPr/>
        </p:nvSpPr>
        <p:spPr>
          <a:xfrm>
            <a:off x="6817171" y="201181"/>
            <a:ext cx="13057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HCW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2E7A01-62EC-4380-B763-7A3546E72E62}"/>
              </a:ext>
            </a:extLst>
          </p:cNvPr>
          <p:cNvSpPr txBox="1"/>
          <p:nvPr/>
        </p:nvSpPr>
        <p:spPr>
          <a:xfrm>
            <a:off x="10096818" y="149423"/>
            <a:ext cx="20951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Server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D24834-4F7A-4F1F-AC87-9C807A7557A0}"/>
              </a:ext>
            </a:extLst>
          </p:cNvPr>
          <p:cNvGrpSpPr/>
          <p:nvPr/>
        </p:nvGrpSpPr>
        <p:grpSpPr>
          <a:xfrm>
            <a:off x="6044072" y="4665437"/>
            <a:ext cx="1954838" cy="1326177"/>
            <a:chOff x="6044072" y="4665437"/>
            <a:chExt cx="1954838" cy="13261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B0880C1-C6AB-4C8B-97B2-BE3F32076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0545" y="4665437"/>
              <a:ext cx="1305788" cy="1018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43A736-429F-4BE9-9968-C23F0D299BE0}"/>
                </a:ext>
              </a:extLst>
            </p:cNvPr>
            <p:cNvSpPr txBox="1"/>
            <p:nvPr/>
          </p:nvSpPr>
          <p:spPr>
            <a:xfrm>
              <a:off x="6044072" y="5683837"/>
              <a:ext cx="195483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Exchange Online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40AF53-AABC-4236-8EBB-89EB044D39DC}"/>
              </a:ext>
            </a:extLst>
          </p:cNvPr>
          <p:cNvGrpSpPr/>
          <p:nvPr/>
        </p:nvGrpSpPr>
        <p:grpSpPr>
          <a:xfrm>
            <a:off x="9407238" y="2130431"/>
            <a:ext cx="1680357" cy="1118819"/>
            <a:chOff x="9407238" y="2130431"/>
            <a:chExt cx="1680357" cy="11188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32A1CE-C6C2-4E10-B547-7891181F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46567" y="2427384"/>
              <a:ext cx="1001700" cy="821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5852A2-7319-4A6B-8D45-50E5A0E84485}"/>
                </a:ext>
              </a:extLst>
            </p:cNvPr>
            <p:cNvSpPr txBox="1"/>
            <p:nvPr/>
          </p:nvSpPr>
          <p:spPr>
            <a:xfrm>
              <a:off x="9407238" y="2130431"/>
              <a:ext cx="168035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Agent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830714-233D-454B-8473-8313948EBC58}"/>
              </a:ext>
            </a:extLst>
          </p:cNvPr>
          <p:cNvGrpSpPr/>
          <p:nvPr/>
        </p:nvGrpSpPr>
        <p:grpSpPr>
          <a:xfrm>
            <a:off x="9385429" y="4361703"/>
            <a:ext cx="1680357" cy="1937687"/>
            <a:chOff x="9385429" y="4361703"/>
            <a:chExt cx="1680357" cy="19376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70BE3C-8523-41F5-AD3F-7975A64F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88448" y="4361703"/>
              <a:ext cx="1377338" cy="13221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82F46B-117A-4B86-84FE-5CFE67522DBF}"/>
                </a:ext>
              </a:extLst>
            </p:cNvPr>
            <p:cNvSpPr txBox="1"/>
            <p:nvPr/>
          </p:nvSpPr>
          <p:spPr>
            <a:xfrm>
              <a:off x="9385429" y="5683837"/>
              <a:ext cx="168035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Proxy Service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2E1270-735A-4FC4-91A5-BD7956EE9723}"/>
              </a:ext>
            </a:extLst>
          </p:cNvPr>
          <p:cNvGrpSpPr/>
          <p:nvPr/>
        </p:nvGrpSpPr>
        <p:grpSpPr>
          <a:xfrm>
            <a:off x="4050894" y="2130431"/>
            <a:ext cx="2568225" cy="1298569"/>
            <a:chOff x="4050894" y="2130431"/>
            <a:chExt cx="2568225" cy="1298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2A6646-06AF-44F8-B293-6918FFE55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0881" y="2130431"/>
              <a:ext cx="1180576" cy="1018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EAE9B4-0D3D-4E97-AB92-059F53168800}"/>
                </a:ext>
              </a:extLst>
            </p:cNvPr>
            <p:cNvSpPr txBox="1"/>
            <p:nvPr/>
          </p:nvSpPr>
          <p:spPr>
            <a:xfrm>
              <a:off x="4050894" y="3121223"/>
              <a:ext cx="25682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1A1A1A"/>
                      </a:gs>
                      <a:gs pos="30000">
                        <a:srgbClr val="1A1A1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Agent Installer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C13911-A1B8-45DA-A17B-8305FB82ADA3}"/>
              </a:ext>
            </a:extLst>
          </p:cNvPr>
          <p:cNvCxnSpPr/>
          <p:nvPr/>
        </p:nvCxnSpPr>
        <p:spPr>
          <a:xfrm flipV="1">
            <a:off x="5831457" y="1259457"/>
            <a:ext cx="985714" cy="870974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B8D3C9-E8E6-4C7A-B8B7-E8947D91F44E}"/>
              </a:ext>
            </a:extLst>
          </p:cNvPr>
          <p:cNvCxnSpPr>
            <a:cxnSpLocks/>
          </p:cNvCxnSpPr>
          <p:nvPr/>
        </p:nvCxnSpPr>
        <p:spPr>
          <a:xfrm>
            <a:off x="8122959" y="1259457"/>
            <a:ext cx="1257767" cy="870974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A17B2-3A7E-4E64-A7DE-DA30DF159605}"/>
              </a:ext>
            </a:extLst>
          </p:cNvPr>
          <p:cNvCxnSpPr>
            <a:cxnSpLocks/>
          </p:cNvCxnSpPr>
          <p:nvPr/>
        </p:nvCxnSpPr>
        <p:spPr>
          <a:xfrm>
            <a:off x="10189819" y="3326870"/>
            <a:ext cx="0" cy="1175469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9C2F07-0284-4C05-90EE-9E98D80F296B}"/>
              </a:ext>
            </a:extLst>
          </p:cNvPr>
          <p:cNvCxnSpPr>
            <a:cxnSpLocks/>
          </p:cNvCxnSpPr>
          <p:nvPr/>
        </p:nvCxnSpPr>
        <p:spPr>
          <a:xfrm>
            <a:off x="7836689" y="1584739"/>
            <a:ext cx="1696081" cy="3042991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041FA3-50DF-4ECC-B84C-91A2454FC90F}"/>
              </a:ext>
            </a:extLst>
          </p:cNvPr>
          <p:cNvCxnSpPr>
            <a:cxnSpLocks/>
          </p:cNvCxnSpPr>
          <p:nvPr/>
        </p:nvCxnSpPr>
        <p:spPr>
          <a:xfrm flipH="1">
            <a:off x="6871110" y="1584739"/>
            <a:ext cx="375883" cy="291760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DF8C094-A7E2-4F76-93CF-D78CDB71EE68}"/>
              </a:ext>
            </a:extLst>
          </p:cNvPr>
          <p:cNvCxnSpPr>
            <a:cxnSpLocks/>
          </p:cNvCxnSpPr>
          <p:nvPr/>
        </p:nvCxnSpPr>
        <p:spPr>
          <a:xfrm>
            <a:off x="8018936" y="787297"/>
            <a:ext cx="2515534" cy="7518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27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1611="http://schemas.microsoft.com/office/drawing/2016/11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A641-0EA1-47FD-AF26-4BC1D5FB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Agent v1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B47C1-CD39-4834-B9C1-B1BAF21C2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6"/>
            <a:ext cx="11018520" cy="3065455"/>
          </a:xfrm>
        </p:spPr>
        <p:txBody>
          <a:bodyPr/>
          <a:lstStyle/>
          <a:p>
            <a:r>
              <a:rPr lang="en-US" sz="3600" dirty="0"/>
              <a:t>V1 supports hybrid f/b and mailbox moves only</a:t>
            </a:r>
          </a:p>
          <a:p>
            <a:r>
              <a:rPr lang="en-US" sz="3600" dirty="0"/>
              <a:t>V1 will support new hybrid setups only</a:t>
            </a:r>
          </a:p>
          <a:p>
            <a:r>
              <a:rPr lang="en-US" sz="3600" dirty="0"/>
              <a:t>Install 3 or more agents</a:t>
            </a:r>
          </a:p>
          <a:p>
            <a:r>
              <a:rPr lang="en-US" sz="3600" dirty="0"/>
              <a:t>Install the agent on existing Exchange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5521"/>
      </p:ext>
    </p:extLst>
  </p:cSld>
  <p:clrMapOvr>
    <a:masterClrMapping/>
  </p:clrMapOvr>
  <p:transition>
    <p:fade/>
  </p:transition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+mj-lt"/>
                <a:cs typeface="Segoe UI Light" panose="020B0502040204020203" pitchFamily="34" charset="0"/>
              </a:rPr>
              <a:t>Hybrid Agent Platform </a:t>
            </a:r>
            <a:endParaRPr lang="en-US" sz="4800" i="1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A61B9-5137-433A-A587-D2E3EF24C960}"/>
              </a:ext>
            </a:extLst>
          </p:cNvPr>
          <p:cNvSpPr txBox="1"/>
          <p:nvPr/>
        </p:nvSpPr>
        <p:spPr>
          <a:xfrm>
            <a:off x="8162551" y="3674838"/>
            <a:ext cx="128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Agent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39798-0E0D-438B-8F5C-A6C6F123DE57}"/>
              </a:ext>
            </a:extLst>
          </p:cNvPr>
          <p:cNvSpPr txBox="1"/>
          <p:nvPr/>
        </p:nvSpPr>
        <p:spPr>
          <a:xfrm>
            <a:off x="6869867" y="6093023"/>
            <a:ext cx="47091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On-Premises 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17E6F-BC3F-4ED9-9BD0-5B3638EC8742}"/>
              </a:ext>
            </a:extLst>
          </p:cNvPr>
          <p:cNvSpPr txBox="1"/>
          <p:nvPr/>
        </p:nvSpPr>
        <p:spPr>
          <a:xfrm>
            <a:off x="3607892" y="3695188"/>
            <a:ext cx="12801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Hybrid Proxy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2C04C-3C97-48F5-8DBA-6FE5E86DB19A}"/>
              </a:ext>
            </a:extLst>
          </p:cNvPr>
          <p:cNvSpPr txBox="1"/>
          <p:nvPr/>
        </p:nvSpPr>
        <p:spPr>
          <a:xfrm>
            <a:off x="9943633" y="5587071"/>
            <a:ext cx="14830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Servers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8B802-E9FD-4F8A-A4E1-A41165B9D841}"/>
              </a:ext>
            </a:extLst>
          </p:cNvPr>
          <p:cNvSpPr txBox="1"/>
          <p:nvPr/>
        </p:nvSpPr>
        <p:spPr>
          <a:xfrm>
            <a:off x="895073" y="5365002"/>
            <a:ext cx="14830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Exchange Online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11B6E661-87D6-456D-B9FF-5B3B35213182}"/>
              </a:ext>
            </a:extLst>
          </p:cNvPr>
          <p:cNvSpPr/>
          <p:nvPr/>
        </p:nvSpPr>
        <p:spPr bwMode="auto">
          <a:xfrm>
            <a:off x="771203" y="1960021"/>
            <a:ext cx="3624335" cy="553999"/>
          </a:xfrm>
          <a:prstGeom prst="borderCallout1">
            <a:avLst>
              <a:gd name="adj1" fmla="val 105486"/>
              <a:gd name="adj2" fmla="val 51587"/>
              <a:gd name="adj3" fmla="val 234927"/>
              <a:gd name="adj4" fmla="val 79438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Tenant-specific endpoint: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https://{guid}.resource.{flow}.his.msappproxy.net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32F587-8336-4D46-8E7B-662BC6CA6F4D}"/>
              </a:ext>
            </a:extLst>
          </p:cNvPr>
          <p:cNvSpPr/>
          <p:nvPr/>
        </p:nvSpPr>
        <p:spPr bwMode="auto">
          <a:xfrm>
            <a:off x="6581833" y="1857769"/>
            <a:ext cx="4838963" cy="409296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22985-B716-4336-9C8C-B3A1278E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5" y="2043114"/>
            <a:ext cx="10734321" cy="35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68284"/>
      </p:ext>
    </p:extLst>
  </p:cSld>
  <p:clrMapOvr>
    <a:masterClrMapping/>
  </p:clrMapOvr>
  <p:transition>
    <p:fade/>
  </p:transition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98DB-2832-47BF-9531-3CD2A75C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55" y="287012"/>
            <a:ext cx="11018520" cy="553998"/>
          </a:xfrm>
        </p:spPr>
        <p:txBody>
          <a:bodyPr/>
          <a:lstStyle/>
          <a:p>
            <a:r>
              <a:rPr lang="en-US"/>
              <a:t>Ignite 2017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E5F5304-5CAA-46EC-B0C6-EB34E49E8545}"/>
              </a:ext>
            </a:extLst>
          </p:cNvPr>
          <p:cNvSpPr/>
          <p:nvPr/>
        </p:nvSpPr>
        <p:spPr bwMode="auto">
          <a:xfrm>
            <a:off x="9001763" y="4063359"/>
            <a:ext cx="2822713" cy="1815720"/>
          </a:xfrm>
          <a:prstGeom prst="wedgeEllipseCallou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Probably the best session of the conference!!!!!!</a:t>
            </a: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B182830-7B8B-4FC0-9BC5-7685529EF310}"/>
              </a:ext>
            </a:extLst>
          </p:cNvPr>
          <p:cNvSpPr/>
          <p:nvPr/>
        </p:nvSpPr>
        <p:spPr bwMode="auto">
          <a:xfrm>
            <a:off x="8469783" y="978921"/>
            <a:ext cx="3439878" cy="2605517"/>
          </a:xfrm>
          <a:prstGeom prst="wedgeEllipseCallou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information in this sessions was very helpful and certainly exciting that Microsoft is headed in the right direction.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3F0FD0E-565F-43B1-BE22-97BC4B5EE8C1}"/>
              </a:ext>
            </a:extLst>
          </p:cNvPr>
          <p:cNvSpPr/>
          <p:nvPr/>
        </p:nvSpPr>
        <p:spPr bwMode="auto">
          <a:xfrm>
            <a:off x="648499" y="1158435"/>
            <a:ext cx="2653748" cy="1970318"/>
          </a:xfrm>
          <a:prstGeom prst="wedgeEllipseCallou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was the best and most informative presentation of the week.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3A54CE80-B5E7-4C4A-8192-647F1026E453}"/>
              </a:ext>
            </a:extLst>
          </p:cNvPr>
          <p:cNvSpPr/>
          <p:nvPr/>
        </p:nvSpPr>
        <p:spPr bwMode="auto">
          <a:xfrm>
            <a:off x="4166076" y="287012"/>
            <a:ext cx="3439878" cy="2605517"/>
          </a:xfrm>
          <a:prstGeom prst="wedgeEllipseCallou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Great session. Good explanation and examples for a complex topic. Well done.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4035678-64DA-4A7D-99A1-6992B70C934A}"/>
              </a:ext>
            </a:extLst>
          </p:cNvPr>
          <p:cNvSpPr/>
          <p:nvPr/>
        </p:nvSpPr>
        <p:spPr bwMode="auto">
          <a:xfrm>
            <a:off x="923253" y="3601200"/>
            <a:ext cx="3439878" cy="2605517"/>
          </a:xfrm>
          <a:prstGeom prst="wedgeEllipseCallou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Learnt a lot of new cool stuff. Let's have more sessions at this level next year.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3B85A06-2A15-436A-906E-04A6CEA4524F}"/>
              </a:ext>
            </a:extLst>
          </p:cNvPr>
          <p:cNvSpPr/>
          <p:nvPr/>
        </p:nvSpPr>
        <p:spPr bwMode="auto">
          <a:xfrm>
            <a:off x="4671712" y="3128753"/>
            <a:ext cx="3712888" cy="2777872"/>
          </a:xfrm>
          <a:prstGeom prst="wedgeEllipseCallou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I can say is THANK YOU, thank you for listening this was well worth coming. We have needed these features for so long.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F9C339B-B85E-42FB-B19F-03608BD7DAAA}"/>
              </a:ext>
            </a:extLst>
          </p:cNvPr>
          <p:cNvSpPr/>
          <p:nvPr/>
        </p:nvSpPr>
        <p:spPr bwMode="auto">
          <a:xfrm>
            <a:off x="1581150" y="1593359"/>
            <a:ext cx="9029700" cy="3671281"/>
          </a:xfrm>
          <a:prstGeom prst="wedgeEllipseCallou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 didn’t attend this session due to its conflict with another session. As a result I missed some major announcements along with additions to the road map that were not reflected in the title of description.</a:t>
            </a:r>
          </a:p>
        </p:txBody>
      </p:sp>
    </p:spTree>
    <p:extLst>
      <p:ext uri="{BB962C8B-B14F-4D97-AF65-F5344CB8AC3E}">
        <p14:creationId xmlns:p14="http://schemas.microsoft.com/office/powerpoint/2010/main" val="2608761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541019" y="2300410"/>
            <a:ext cx="4817232" cy="65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2" marR="0" lvl="0" indent="-342832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Mailboxes 2 and 3 move to the                     </a:t>
            </a:r>
          </a:p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    cloud. Mailbox 2 works.        Mailbox 3 fails.</a:t>
            </a:r>
          </a:p>
        </p:txBody>
      </p:sp>
      <p:pic>
        <p:nvPicPr>
          <p:cNvPr id="4" name="Picture 3" descr="Description Green check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56" y="319679"/>
            <a:ext cx="618517" cy="6185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1020" y="199104"/>
            <a:ext cx="5435750" cy="89291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020" y="322439"/>
            <a:ext cx="4696026" cy="65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2" marR="0" lvl="0" indent="-342832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Mailbox 2 is granted Send-As to Mailbox 1 then Mailbox 1 is moved to the cloud.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41020" y="1151914"/>
            <a:ext cx="5435750" cy="89291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41021" y="1275248"/>
            <a:ext cx="4978617" cy="65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2" marR="0" lvl="0" indent="-342832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Mailbox 3 is granted Send-As to Mailbox 1 which is now in the cloud.</a:t>
            </a:r>
          </a:p>
        </p:txBody>
      </p:sp>
      <p:pic>
        <p:nvPicPr>
          <p:cNvPr id="28" name="Picture 27" descr="Description Green check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95" y="2611722"/>
            <a:ext cx="316787" cy="31678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41016" y="2097506"/>
            <a:ext cx="5435750" cy="89291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41016" y="3050315"/>
            <a:ext cx="5435750" cy="89291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021" y="3207155"/>
            <a:ext cx="4978617" cy="93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4.   Mailbox 4 has full access to Mailbox 1 then            </a:t>
            </a:r>
          </a:p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     Mailbox 4 is moved on-premises.</a:t>
            </a:r>
          </a:p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6" name="Multiply 5"/>
          <p:cNvSpPr/>
          <p:nvPr/>
        </p:nvSpPr>
        <p:spPr>
          <a:xfrm>
            <a:off x="11237046" y="1290821"/>
            <a:ext cx="781791" cy="6771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11243571" y="3173650"/>
            <a:ext cx="781791" cy="6771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0744" y="3545198"/>
            <a:ext cx="5784160" cy="19409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23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2" b="0" i="0" u="none" strike="noStrike" kern="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Exchange On-Premises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0744" y="1180489"/>
            <a:ext cx="5784160" cy="2231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23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2" b="0" i="0" u="none" strike="noStrike" kern="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Exchange Online </a:t>
            </a:r>
          </a:p>
        </p:txBody>
      </p:sp>
      <p:pic>
        <p:nvPicPr>
          <p:cNvPr id="38" name="Picture 3" descr="C:\Users\Sarah\Desktop\BuzzBee_118x_JAN\#1491-003_RobWachter\PPT slide 1_TechReady\icons\cloud rectang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695" y="1813028"/>
            <a:ext cx="5588242" cy="1446337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970719" y="4342486"/>
            <a:ext cx="1250124" cy="1007426"/>
            <a:chOff x="1970133" y="4688267"/>
            <a:chExt cx="1250302" cy="1007569"/>
          </a:xfrm>
        </p:grpSpPr>
        <p:sp>
          <p:nvSpPr>
            <p:cNvPr id="42" name="TextBox 41"/>
            <p:cNvSpPr txBox="1"/>
            <p:nvPr/>
          </p:nvSpPr>
          <p:spPr>
            <a:xfrm>
              <a:off x="1970133" y="5383763"/>
              <a:ext cx="1250302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Mailbox 2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1813" y="4688267"/>
              <a:ext cx="628269" cy="695496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586212" y="2009661"/>
            <a:ext cx="1250124" cy="1007426"/>
            <a:chOff x="4603618" y="4688267"/>
            <a:chExt cx="1250302" cy="100756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5298" y="4688267"/>
              <a:ext cx="628269" cy="695496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603618" y="5383763"/>
              <a:ext cx="1250302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Mailbox 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7021" y="4342486"/>
            <a:ext cx="1250124" cy="1007426"/>
            <a:chOff x="656249" y="4688267"/>
            <a:chExt cx="1250302" cy="100756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929" y="4688267"/>
              <a:ext cx="628269" cy="69549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56249" y="5383763"/>
              <a:ext cx="1250302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Mailbox 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81299" y="4351815"/>
            <a:ext cx="1250124" cy="1007426"/>
            <a:chOff x="3280899" y="4697597"/>
            <a:chExt cx="1250302" cy="100756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579" y="4697597"/>
              <a:ext cx="628269" cy="69549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280899" y="5393093"/>
              <a:ext cx="1250302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Mailbox 3</a:t>
              </a:r>
            </a:p>
          </p:txBody>
        </p:sp>
      </p:grpSp>
      <p:sp>
        <p:nvSpPr>
          <p:cNvPr id="54" name="Multiply 5">
            <a:extLst>
              <a:ext uri="{FF2B5EF4-FFF2-40B4-BE49-F238E27FC236}">
                <a16:creationId xmlns:a16="http://schemas.microsoft.com/office/drawing/2014/main" id="{339661B7-5188-43EF-9E8B-316B5AFA8D43}"/>
              </a:ext>
            </a:extLst>
          </p:cNvPr>
          <p:cNvSpPr/>
          <p:nvPr/>
        </p:nvSpPr>
        <p:spPr>
          <a:xfrm>
            <a:off x="11237046" y="2189212"/>
            <a:ext cx="781791" cy="6771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2C749-B0A5-40AA-94E9-50E463DB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Send-As Problem</a:t>
            </a:r>
          </a:p>
        </p:txBody>
      </p:sp>
    </p:spTree>
    <p:extLst>
      <p:ext uri="{BB962C8B-B14F-4D97-AF65-F5344CB8AC3E}">
        <p14:creationId xmlns:p14="http://schemas.microsoft.com/office/powerpoint/2010/main" val="8401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00286 -0.346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234 -0.343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00117 -0.346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3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642E-6 1.34362E-6 L 0.00013 0.32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7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24" grpId="0"/>
      <p:bldP spid="26" grpId="0" animBg="1"/>
      <p:bldP spid="27" grpId="0"/>
      <p:bldP spid="29" grpId="0" animBg="1"/>
      <p:bldP spid="32" grpId="0" animBg="1"/>
      <p:bldP spid="33" grpId="0"/>
      <p:bldP spid="6" grpId="0" animBg="1"/>
      <p:bldP spid="40" grpId="0" animBg="1"/>
      <p:bldP spid="54" grpId="0" animBg="1"/>
    </p:bldLst>
  </p:timing>
</p:sld>
</file>

<file path=ppt/slides/slide2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7357-C715-46D9-B94E-BB00DF33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Agent Platform Demo</a:t>
            </a:r>
          </a:p>
        </p:txBody>
      </p:sp>
    </p:spTree>
    <p:extLst>
      <p:ext uri="{BB962C8B-B14F-4D97-AF65-F5344CB8AC3E}">
        <p14:creationId xmlns:p14="http://schemas.microsoft.com/office/powerpoint/2010/main" val="35870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7E76-EF2E-4AFE-AC30-E5495514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228D-FD1A-4E4D-B7F6-7C8434985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465016"/>
          </a:xfrm>
        </p:spPr>
        <p:txBody>
          <a:bodyPr/>
          <a:lstStyle/>
          <a:p>
            <a:r>
              <a:rPr lang="en-US" dirty="0"/>
              <a:t>EXO Hybrid setup has never been easier</a:t>
            </a:r>
          </a:p>
          <a:p>
            <a:r>
              <a:rPr lang="en-US" dirty="0"/>
              <a:t>Your networking and security teams can bother </a:t>
            </a:r>
            <a:r>
              <a:rPr lang="en-US"/>
              <a:t>other people now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6841"/>
      </p:ext>
    </p:extLst>
  </p:cSld>
  <p:clrMapOvr>
    <a:masterClrMapping/>
  </p:clrMapOvr>
  <p:transition>
    <p:fade/>
  </p:transition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4A9569-3A4E-4298-801E-CD26CB187F80}"/>
              </a:ext>
            </a:extLst>
          </p:cNvPr>
          <p:cNvSpPr/>
          <p:nvPr/>
        </p:nvSpPr>
        <p:spPr bwMode="auto">
          <a:xfrm>
            <a:off x="0" y="5968871"/>
            <a:ext cx="12296271" cy="1187452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9CC8E-A926-471D-A7FD-9209D279CCD6}"/>
              </a:ext>
            </a:extLst>
          </p:cNvPr>
          <p:cNvSpPr/>
          <p:nvPr/>
        </p:nvSpPr>
        <p:spPr bwMode="auto">
          <a:xfrm>
            <a:off x="1" y="-306103"/>
            <a:ext cx="12296271" cy="1187452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11525"/>
      </p:ext>
    </p:extLst>
  </p:cSld>
  <p:clrMapOvr>
    <a:masterClrMapping/>
  </p:clrMapOvr>
  <p:transition>
    <p:fade/>
  </p:transition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020344-3B5E-4793-A5F0-00A8A503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 for IT Pros eBook</a:t>
            </a:r>
            <a:endParaRPr lang="en-I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BB1675-0C8D-4975-BA54-467573C5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24749" cy="3547564"/>
          </a:xfrm>
        </p:spPr>
        <p:txBody>
          <a:bodyPr/>
          <a:lstStyle/>
          <a:p>
            <a:r>
              <a:rPr lang="en-US" dirty="0"/>
              <a:t>Microsoft is sponsoring free copies of the Office 365 for IT Pros eBook and because you stayed to the end of this session, you have a chance to get a copy.</a:t>
            </a:r>
          </a:p>
          <a:p>
            <a:r>
              <a:rPr lang="en-US" dirty="0"/>
              <a:t>Enter the code below into a browser – and if you’re lucky</a:t>
            </a:r>
            <a:r>
              <a:rPr lang="en-US"/>
              <a:t>, you’ll </a:t>
            </a:r>
            <a:r>
              <a:rPr lang="en-US" dirty="0"/>
              <a:t>have &gt; 1,000 pages to read about Office 365.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1F5848F-D2DB-4196-8149-CE77D0160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52" y="1163774"/>
            <a:ext cx="3076202" cy="4351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234413-EB73-4BAA-B7D8-D89D2894C5AD}"/>
              </a:ext>
            </a:extLst>
          </p:cNvPr>
          <p:cNvSpPr txBox="1"/>
          <p:nvPr/>
        </p:nvSpPr>
        <p:spPr>
          <a:xfrm>
            <a:off x="949234" y="5650049"/>
            <a:ext cx="842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https://gumroad.com/l/O365IT/tothecloudandbeyond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600450"/>
      </p:ext>
    </p:extLst>
  </p:cSld>
  <p:clrMapOvr>
    <a:masterClrMapping/>
  </p:clrMapOvr>
  <p:transition>
    <p:fade/>
  </p:transition>
</p:sld>
</file>

<file path=ppt/slides/slide2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C823DF-EC34-41F2-A2D0-BBC3CA4A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861774"/>
          </a:xfrm>
        </p:spPr>
        <p:txBody>
          <a:bodyPr/>
          <a:lstStyle/>
          <a:p>
            <a:r>
              <a:rPr lang="en-US" dirty="0"/>
              <a:t>Please evaluate this session</a:t>
            </a:r>
            <a:br>
              <a:rPr lang="en-US" dirty="0"/>
            </a:br>
            <a:r>
              <a:rPr lang="en-US" sz="2000" spc="0" dirty="0">
                <a:latin typeface="+mn-lt"/>
              </a:rPr>
              <a:t>Your feedback is important to us!</a:t>
            </a:r>
            <a:endParaRPr lang="en-US" spc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5DC89-AD72-4374-B620-726EF1494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9267" y="1635896"/>
            <a:ext cx="6769045" cy="1793104"/>
          </a:xfrm>
        </p:spPr>
        <p:txBody>
          <a:bodyPr/>
          <a:lstStyle/>
          <a:p>
            <a:r>
              <a:rPr lang="en-US" sz="2800" dirty="0"/>
              <a:t>Please evaluate this session through </a:t>
            </a:r>
            <a:r>
              <a:rPr lang="en-US" sz="2800" dirty="0" err="1"/>
              <a:t>MyEvaluations</a:t>
            </a:r>
            <a:r>
              <a:rPr lang="en-US" sz="2800" dirty="0"/>
              <a:t> on the mobile app</a:t>
            </a:r>
            <a:br>
              <a:rPr lang="en-US" sz="2800" dirty="0"/>
            </a:br>
            <a:r>
              <a:rPr lang="en-US" sz="2800" dirty="0"/>
              <a:t>or website.</a:t>
            </a:r>
          </a:p>
          <a:p>
            <a:r>
              <a:rPr lang="en-US" sz="2400" dirty="0">
                <a:latin typeface="+mj-lt"/>
              </a:rPr>
              <a:t>Download the app:</a:t>
            </a:r>
            <a:br>
              <a:rPr lang="en-US" sz="2400" dirty="0">
                <a:latin typeface="+mj-lt"/>
              </a:rPr>
            </a:br>
            <a:r>
              <a:rPr lang="en-US" dirty="0">
                <a:hlinkClick r:id="rId3"/>
              </a:rPr>
              <a:t>https://aka.ms/ignite.mobileApp</a:t>
            </a:r>
            <a:endParaRPr lang="en-US" dirty="0"/>
          </a:p>
          <a:p>
            <a:r>
              <a:rPr lang="en-US" sz="2400" dirty="0">
                <a:latin typeface="+mj-lt"/>
              </a:rPr>
              <a:t>Go to the website: </a:t>
            </a:r>
            <a:r>
              <a:rPr lang="en-US" dirty="0">
                <a:hlinkClick r:id="rId4"/>
              </a:rPr>
              <a:t>https://myignite.techcommunity.microsoft.com/evaluations</a:t>
            </a:r>
            <a:r>
              <a:rPr lang="en-US" dirty="0"/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9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5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B8B40-F3D1-4331-B430-E127860A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2979539"/>
            <a:ext cx="5943600" cy="553998"/>
          </a:xfrm>
        </p:spPr>
        <p:txBody>
          <a:bodyPr/>
          <a:lstStyle/>
          <a:p>
            <a:r>
              <a:rPr lang="en-US"/>
              <a:t>Hybrid Exchange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233F29-D5A5-4DF5-AA87-020831D2E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262" y="3533537"/>
            <a:ext cx="5943600" cy="923330"/>
          </a:xfrm>
        </p:spPr>
        <p:txBody>
          <a:bodyPr/>
          <a:lstStyle/>
          <a:p>
            <a:r>
              <a:rPr lang="en-US"/>
              <a:t>Making it easier and faster to move to the cloud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8FA8E-80DC-468B-AB33-77C815EA5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BRK3143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8818A-5700-41A3-8313-CB131B9F3896}"/>
              </a:ext>
            </a:extLst>
          </p:cNvPr>
          <p:cNvSpPr txBox="1"/>
          <p:nvPr/>
        </p:nvSpPr>
        <p:spPr>
          <a:xfrm>
            <a:off x="588262" y="4454630"/>
            <a:ext cx="5943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Jeff Kizner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Principle PM Manager</a:t>
            </a:r>
          </a:p>
        </p:txBody>
      </p:sp>
    </p:spTree>
    <p:extLst>
      <p:ext uri="{BB962C8B-B14F-4D97-AF65-F5344CB8AC3E}">
        <p14:creationId xmlns:p14="http://schemas.microsoft.com/office/powerpoint/2010/main" val="1869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7E8C0C-2148-47C5-823C-36F97D2D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620" y="2383449"/>
            <a:ext cx="2073221" cy="1288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7BF16-82AE-462F-B332-CA0BF65F5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08" y="2740945"/>
            <a:ext cx="1113462" cy="1009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73682D-2913-4E3B-BF2A-727EF4374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538" y="5099254"/>
            <a:ext cx="1200798" cy="11994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5ECCDE6-C189-49FD-9CF2-B90B5DBBDB5A}"/>
              </a:ext>
            </a:extLst>
          </p:cNvPr>
          <p:cNvSpPr/>
          <p:nvPr/>
        </p:nvSpPr>
        <p:spPr bwMode="auto">
          <a:xfrm rot="14081927">
            <a:off x="7919126" y="4219533"/>
            <a:ext cx="1361173" cy="411031"/>
          </a:xfrm>
          <a:prstGeom prst="rightArrow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1B4229E-66EA-489A-AF44-337CA1FE8173}"/>
              </a:ext>
            </a:extLst>
          </p:cNvPr>
          <p:cNvSpPr/>
          <p:nvPr/>
        </p:nvSpPr>
        <p:spPr bwMode="auto">
          <a:xfrm rot="18035217">
            <a:off x="9228804" y="4203274"/>
            <a:ext cx="1361173" cy="411031"/>
          </a:xfrm>
          <a:prstGeom prst="rightArrow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D3F95-13CE-4A11-93E4-B85F6EA1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Hybrid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1E2F-092E-455E-A51E-934F60EF7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3480" y="2203869"/>
            <a:ext cx="11018520" cy="100950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It’s necessary, but it’s hard.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D55B946-1A2E-41B2-B853-1F6C9285B8F8}"/>
              </a:ext>
            </a:extLst>
          </p:cNvPr>
          <p:cNvSpPr/>
          <p:nvPr/>
        </p:nvSpPr>
        <p:spPr bwMode="auto">
          <a:xfrm rot="16200000">
            <a:off x="8592859" y="4183982"/>
            <a:ext cx="1361173" cy="411031"/>
          </a:xfrm>
          <a:prstGeom prst="rightArrow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AFFF8-E4F3-47C4-A841-47BC42AC4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08" y="4118179"/>
            <a:ext cx="6781800" cy="1962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6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09453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9127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1772CE-9323-4501-AC59-46D06CA5F074}"/>
              </a:ext>
            </a:extLst>
          </p:cNvPr>
          <p:cNvGrpSpPr/>
          <p:nvPr/>
        </p:nvGrpSpPr>
        <p:grpSpPr>
          <a:xfrm>
            <a:off x="1176117" y="2049394"/>
            <a:ext cx="2037630" cy="1943845"/>
            <a:chOff x="1199699" y="2089992"/>
            <a:chExt cx="2078489" cy="1982823"/>
          </a:xfrm>
        </p:grpSpPr>
        <p:sp>
          <p:nvSpPr>
            <p:cNvPr id="28" name="TextBox 13"/>
            <p:cNvSpPr txBox="1"/>
            <p:nvPr/>
          </p:nvSpPr>
          <p:spPr>
            <a:xfrm>
              <a:off x="1314722" y="3644749"/>
              <a:ext cx="1848441" cy="428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9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64" b="0" i="0" u="none" strike="noStrike" kern="0" cap="none" spc="-52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Mike prepares to onboard his users to EXO.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699" y="2089992"/>
              <a:ext cx="2078489" cy="146484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BC6477-F492-48A6-9C75-B1B906746771}"/>
              </a:ext>
            </a:extLst>
          </p:cNvPr>
          <p:cNvGrpSpPr/>
          <p:nvPr/>
        </p:nvGrpSpPr>
        <p:grpSpPr>
          <a:xfrm>
            <a:off x="6476863" y="2007128"/>
            <a:ext cx="1890559" cy="2194797"/>
            <a:chOff x="6606736" y="2046878"/>
            <a:chExt cx="1928469" cy="2238807"/>
          </a:xfrm>
        </p:grpSpPr>
        <p:sp>
          <p:nvSpPr>
            <p:cNvPr id="29" name="TextBox 15"/>
            <p:cNvSpPr txBox="1"/>
            <p:nvPr/>
          </p:nvSpPr>
          <p:spPr>
            <a:xfrm>
              <a:off x="6606736" y="3643268"/>
              <a:ext cx="1928469" cy="6424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9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64" b="0" i="0" u="none" strike="noStrike" kern="0" cap="none" spc="-52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Sara is not pleased that her business cannot onboard to O365 quickly!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4388" y="2046878"/>
              <a:ext cx="1170235" cy="155421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E0664D-FA39-401F-8C10-7272A961B765}"/>
              </a:ext>
            </a:extLst>
          </p:cNvPr>
          <p:cNvGrpSpPr/>
          <p:nvPr/>
        </p:nvGrpSpPr>
        <p:grpSpPr>
          <a:xfrm>
            <a:off x="3790274" y="1720795"/>
            <a:ext cx="2037630" cy="2917517"/>
            <a:chOff x="3866276" y="1754804"/>
            <a:chExt cx="2078489" cy="29760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5B974A9-EF29-4627-938F-DA2A7AAB7C36}"/>
                </a:ext>
              </a:extLst>
            </p:cNvPr>
            <p:cNvGrpSpPr/>
            <p:nvPr/>
          </p:nvGrpSpPr>
          <p:grpSpPr>
            <a:xfrm>
              <a:off x="3866276" y="1754804"/>
              <a:ext cx="2078489" cy="1800028"/>
              <a:chOff x="3866276" y="1754804"/>
              <a:chExt cx="2078489" cy="180002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662B4EC-6017-4712-8E58-EEE733C87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6276" y="2089992"/>
                <a:ext cx="2078489" cy="1464840"/>
              </a:xfrm>
              <a:prstGeom prst="rect">
                <a:avLst/>
              </a:prstGeom>
            </p:spPr>
          </p:pic>
          <p:sp>
            <p:nvSpPr>
              <p:cNvPr id="8" name="Oval Callout 7"/>
              <p:cNvSpPr/>
              <p:nvPr/>
            </p:nvSpPr>
            <p:spPr bwMode="auto">
              <a:xfrm>
                <a:off x="4549923" y="1754804"/>
                <a:ext cx="1196982" cy="581889"/>
              </a:xfrm>
              <a:prstGeom prst="wedgeEllipseCallout">
                <a:avLst>
                  <a:gd name="adj1" fmla="val -56142"/>
                  <a:gd name="adj2" fmla="val 115048"/>
                </a:avLst>
              </a:prstGeom>
              <a:solidFill>
                <a:schemeClr val="bg1"/>
              </a:soli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3" tIns="45713" rIns="45713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91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Calibri" panose="020F0502020204030204"/>
                    <a:ea typeface="Segoe UI" pitchFamily="34" charset="0"/>
                    <a:cs typeface="Segoe UI" pitchFamily="34" charset="0"/>
                  </a:rPr>
                  <a:t>#*@$?</a:t>
                </a: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0F95D014-5A79-4025-8DD5-80D973929B0E}"/>
                </a:ext>
              </a:extLst>
            </p:cNvPr>
            <p:cNvSpPr txBox="1"/>
            <p:nvPr/>
          </p:nvSpPr>
          <p:spPr>
            <a:xfrm>
              <a:off x="3981299" y="3639354"/>
              <a:ext cx="1848441" cy="1091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9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64" b="0" i="0" u="none" strike="noStrike" kern="0" cap="none" spc="-52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On-prem customization is not transferred to EXO. Unsure about the user experience, migrations are delayed.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13BE6F-0CE2-46AE-9791-350A56422101}"/>
              </a:ext>
            </a:extLst>
          </p:cNvPr>
          <p:cNvGrpSpPr/>
          <p:nvPr/>
        </p:nvGrpSpPr>
        <p:grpSpPr>
          <a:xfrm>
            <a:off x="9120289" y="1633278"/>
            <a:ext cx="2082610" cy="2774738"/>
            <a:chOff x="9303169" y="1665532"/>
            <a:chExt cx="2124371" cy="28303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82B1CA-9EA0-47CB-B914-9F983EFED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3169" y="2085242"/>
              <a:ext cx="2078489" cy="1464840"/>
            </a:xfrm>
            <a:prstGeom prst="rect">
              <a:avLst/>
            </a:prstGeom>
          </p:spPr>
        </p:pic>
        <p:sp>
          <p:nvSpPr>
            <p:cNvPr id="24" name="Oval Callout 7">
              <a:extLst>
                <a:ext uri="{FF2B5EF4-FFF2-40B4-BE49-F238E27FC236}">
                  <a16:creationId xmlns:a16="http://schemas.microsoft.com/office/drawing/2014/main" id="{B6C62D43-B347-4EE0-B66A-6818FF764F03}"/>
                </a:ext>
              </a:extLst>
            </p:cNvPr>
            <p:cNvSpPr/>
            <p:nvPr/>
          </p:nvSpPr>
          <p:spPr bwMode="auto">
            <a:xfrm>
              <a:off x="9904829" y="1665532"/>
              <a:ext cx="1196982" cy="581889"/>
            </a:xfrm>
            <a:prstGeom prst="wedgeEllipseCallout">
              <a:avLst>
                <a:gd name="adj1" fmla="val -56142"/>
                <a:gd name="adj2" fmla="val 115048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3" tIns="45713" rIns="45713" bIns="457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alibri" panose="020F0502020204030204"/>
                  <a:ea typeface="Segoe UI" pitchFamily="34" charset="0"/>
                  <a:cs typeface="Segoe UI" pitchFamily="34" charset="0"/>
                </a:rPr>
                <a:t>#*@$?</a:t>
              </a: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B5E6F05E-A554-46AF-86C7-0DB338971091}"/>
                </a:ext>
              </a:extLst>
            </p:cNvPr>
            <p:cNvSpPr txBox="1"/>
            <p:nvPr/>
          </p:nvSpPr>
          <p:spPr>
            <a:xfrm>
              <a:off x="9579099" y="3639353"/>
              <a:ext cx="1848441" cy="856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9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64" b="0" i="0" u="none" strike="noStrike" kern="0" cap="none" spc="-52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Mike spends weeks customizing EXO to match the on-prem policies before he can move to migrations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AB08E05-DB62-42E5-A46E-C05C46D0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Administration and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539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AE0A6A-EBB3-43BB-9C01-BF672AEEF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81" y="1282977"/>
            <a:ext cx="6524625" cy="46958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Configuration Transfer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5417" y="1304924"/>
            <a:ext cx="5133109" cy="44566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 v1 – Released June 2018</a:t>
            </a:r>
          </a:p>
          <a:p>
            <a:r>
              <a:rPr lang="en-US" sz="2000" dirty="0"/>
              <a:t>One time copy of Org Config objects to EXO</a:t>
            </a:r>
          </a:p>
          <a:p>
            <a:r>
              <a:rPr lang="en-US" sz="2000" dirty="0"/>
              <a:t>Sub set of policies &amp; objects</a:t>
            </a:r>
          </a:p>
          <a:p>
            <a:pPr lvl="1"/>
            <a:r>
              <a:rPr lang="en-US" sz="1800" dirty="0"/>
              <a:t>Retention Policy</a:t>
            </a:r>
          </a:p>
          <a:p>
            <a:pPr lvl="1"/>
            <a:r>
              <a:rPr lang="en-US" sz="1800" dirty="0"/>
              <a:t>Retention Policy Tags</a:t>
            </a:r>
          </a:p>
          <a:p>
            <a:pPr lvl="1"/>
            <a:r>
              <a:rPr lang="en-US" sz="1800" dirty="0"/>
              <a:t>OWA Mailbox Policy</a:t>
            </a:r>
          </a:p>
          <a:p>
            <a:pPr lvl="1"/>
            <a:r>
              <a:rPr lang="en-US" sz="1800" dirty="0"/>
              <a:t>Mobile Device Mailbox Policy</a:t>
            </a:r>
          </a:p>
          <a:p>
            <a:pPr lvl="1"/>
            <a:r>
              <a:rPr lang="en-US" sz="1800" dirty="0"/>
              <a:t>Active Sync Mailbox Policy</a:t>
            </a:r>
          </a:p>
          <a:p>
            <a:r>
              <a:rPr lang="en-US" sz="2000" dirty="0"/>
              <a:t>New-* actions only</a:t>
            </a:r>
          </a:p>
          <a:p>
            <a:pPr lvl="1"/>
            <a:endParaRPr lang="en-US" sz="16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6" name="Picture 2" descr="image002">
            <a:extLst>
              <a:ext uri="{FF2B5EF4-FFF2-40B4-BE49-F238E27FC236}">
                <a16:creationId xmlns:a16="http://schemas.microsoft.com/office/drawing/2014/main" id="{9AD189FC-76DD-4C10-B271-43F6AD78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17" y="2209837"/>
            <a:ext cx="4900783" cy="4429421"/>
          </a:xfrm>
          <a:prstGeom prst="rect">
            <a:avLst/>
          </a:prstGeom>
          <a:noFill/>
          <a:ln>
            <a:noFill/>
          </a:ln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86374"/>
      </p:ext>
    </p:extLst>
  </p:cSld>
  <p:clrMapOvr>
    <a:masterClrMapping/>
  </p:clrMapOvr>
  <p:transition>
    <p:fade/>
  </p:transition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0B16-B96D-4BFD-B644-296B4A35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5" y="2534625"/>
            <a:ext cx="8448425" cy="997196"/>
          </a:xfrm>
        </p:spPr>
        <p:txBody>
          <a:bodyPr/>
          <a:lstStyle/>
          <a:p>
            <a:r>
              <a:rPr lang="en-US"/>
              <a:t>Organization Configuration Transfer v2</a:t>
            </a:r>
            <a:br>
              <a:rPr lang="en-US"/>
            </a:br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778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CEDB80-1BC3-48FC-97A5-52535CA8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863" y="2090457"/>
            <a:ext cx="6524625" cy="46958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Configuration Transfer v2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-1" y="1304924"/>
            <a:ext cx="5325035" cy="6931128"/>
          </a:xfrm>
        </p:spPr>
        <p:txBody>
          <a:bodyPr/>
          <a:lstStyle/>
          <a:p>
            <a:r>
              <a:rPr lang="en-US" sz="2000">
                <a:latin typeface="+mn-lt"/>
              </a:rPr>
              <a:t>One time copy of Org Config objects to </a:t>
            </a:r>
            <a:r>
              <a:rPr lang="en-US" sz="2000" dirty="0">
                <a:latin typeface="+mn-lt"/>
              </a:rPr>
              <a:t>EXO</a:t>
            </a:r>
            <a:endParaRPr lang="en-US" sz="2000">
              <a:latin typeface="+mn-lt"/>
            </a:endParaRPr>
          </a:p>
          <a:p>
            <a:r>
              <a:rPr lang="en-US" sz="2000" b="1">
                <a:latin typeface="+mn-lt"/>
              </a:rPr>
              <a:t>Set-* actions added</a:t>
            </a:r>
          </a:p>
          <a:p>
            <a:r>
              <a:rPr lang="en-US" sz="2000">
                <a:latin typeface="+mn-lt"/>
              </a:rPr>
              <a:t>Sub set of policies &amp; objects</a:t>
            </a:r>
          </a:p>
          <a:p>
            <a:pPr lvl="1"/>
            <a:r>
              <a:rPr lang="en-US" sz="1800"/>
              <a:t>Retention Policy</a:t>
            </a:r>
          </a:p>
          <a:p>
            <a:pPr lvl="1"/>
            <a:r>
              <a:rPr lang="en-US" sz="1800"/>
              <a:t>Retention Policy Tags</a:t>
            </a:r>
          </a:p>
          <a:p>
            <a:pPr lvl="1"/>
            <a:r>
              <a:rPr lang="en-US" sz="1800"/>
              <a:t>OWA Mailbox Policy</a:t>
            </a:r>
          </a:p>
          <a:p>
            <a:pPr lvl="1"/>
            <a:r>
              <a:rPr lang="en-US" sz="1800"/>
              <a:t>Mobile Device Mailbox Policy</a:t>
            </a:r>
          </a:p>
          <a:p>
            <a:pPr lvl="1"/>
            <a:r>
              <a:rPr lang="en-US" sz="1800"/>
              <a:t>Active Sync Mailbox Policy</a:t>
            </a:r>
          </a:p>
          <a:p>
            <a:pPr lvl="1" fontAlgn="ctr"/>
            <a:r>
              <a:rPr lang="en-US" sz="1800" b="1">
                <a:cs typeface="+mn-cs"/>
              </a:rPr>
              <a:t>DLP Policy </a:t>
            </a:r>
          </a:p>
          <a:p>
            <a:pPr lvl="1" fontAlgn="ctr"/>
            <a:r>
              <a:rPr lang="en-US" sz="1800" b="1">
                <a:cs typeface="+mn-cs"/>
              </a:rPr>
              <a:t>Organization Config </a:t>
            </a:r>
          </a:p>
          <a:p>
            <a:pPr lvl="1" fontAlgn="ctr"/>
            <a:r>
              <a:rPr lang="en-US" sz="1800" b="1">
                <a:cs typeface="+mn-cs"/>
              </a:rPr>
              <a:t>Active Sync Device Access Rule </a:t>
            </a:r>
          </a:p>
          <a:p>
            <a:pPr lvl="1" fontAlgn="ctr"/>
            <a:r>
              <a:rPr lang="en-US" sz="1800" b="1">
                <a:cs typeface="+mn-cs"/>
              </a:rPr>
              <a:t>Active Sync Organization Settings </a:t>
            </a:r>
          </a:p>
          <a:p>
            <a:pPr lvl="1" fontAlgn="ctr"/>
            <a:r>
              <a:rPr lang="en-US" sz="1800" b="1">
                <a:cs typeface="+mn-cs"/>
              </a:rPr>
              <a:t>Malware Filter Policy </a:t>
            </a:r>
          </a:p>
          <a:p>
            <a:pPr lvl="1" fontAlgn="ctr"/>
            <a:r>
              <a:rPr lang="en-US" sz="1800" b="1">
                <a:cs typeface="+mn-cs"/>
              </a:rPr>
              <a:t>Policy Tip Config </a:t>
            </a:r>
          </a:p>
          <a:p>
            <a:pPr lvl="1" fontAlgn="ctr"/>
            <a:r>
              <a:rPr lang="en-US" sz="1800" b="1">
                <a:cs typeface="+mn-cs"/>
              </a:rPr>
              <a:t>Address List  </a:t>
            </a:r>
          </a:p>
          <a:p>
            <a:pPr lvl="1"/>
            <a:endParaRPr lang="en-US" sz="1800"/>
          </a:p>
          <a:p>
            <a:pPr lvl="1"/>
            <a:endParaRPr lang="en-US" sz="1600"/>
          </a:p>
          <a:p>
            <a:endParaRPr lang="en-US" sz="2400"/>
          </a:p>
          <a:p>
            <a:endParaRPr lang="en-US"/>
          </a:p>
        </p:txBody>
      </p:sp>
      <p:pic>
        <p:nvPicPr>
          <p:cNvPr id="6" name="Picture 2" descr="image002">
            <a:extLst>
              <a:ext uri="{FF2B5EF4-FFF2-40B4-BE49-F238E27FC236}">
                <a16:creationId xmlns:a16="http://schemas.microsoft.com/office/drawing/2014/main" id="{9AD189FC-76DD-4C10-B271-43F6AD78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05" y="1304923"/>
            <a:ext cx="4900783" cy="4429421"/>
          </a:xfrm>
          <a:prstGeom prst="rect">
            <a:avLst/>
          </a:prstGeom>
          <a:noFill/>
          <a:ln>
            <a:noFill/>
          </a:ln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833FFBA0-7B43-4740-BF4A-EC5C5E709A9A}"/>
              </a:ext>
            </a:extLst>
          </p:cNvPr>
          <p:cNvSpPr/>
          <p:nvPr/>
        </p:nvSpPr>
        <p:spPr bwMode="auto">
          <a:xfrm>
            <a:off x="7834431" y="-53614"/>
            <a:ext cx="4900783" cy="2717075"/>
          </a:xfrm>
          <a:prstGeom prst="irregularSeal2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Coming to the HCW Soon!</a:t>
            </a:r>
          </a:p>
        </p:txBody>
      </p:sp>
    </p:spTree>
    <p:extLst>
      <p:ext uri="{BB962C8B-B14F-4D97-AF65-F5344CB8AC3E}">
        <p14:creationId xmlns:p14="http://schemas.microsoft.com/office/powerpoint/2010/main" val="174569073"/>
      </p:ext>
    </p:extLst>
  </p:cSld>
  <p:clrMapOvr>
    <a:masterClrMapping/>
  </p:clrMapOvr>
  <p:transition>
    <p:fade/>
  </p:transition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D2A5-9F41-4DB8-8ECA-D3EB763C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Setup and Onboarding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9F637D-7AC6-4B06-987C-9448D24925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238" y="-5834773"/>
            <a:ext cx="10272111" cy="1905292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 up for Exchange Online</a:t>
            </a:r>
          </a:p>
          <a:p>
            <a:r>
              <a:rPr lang="en-US" dirty="0"/>
              <a:t>Read the 20 different pages on Docs about hybrid</a:t>
            </a:r>
          </a:p>
          <a:p>
            <a:r>
              <a:rPr lang="en-US" dirty="0"/>
              <a:t>Create a DFD</a:t>
            </a:r>
          </a:p>
          <a:p>
            <a:r>
              <a:rPr lang="en-US" dirty="0"/>
              <a:t>Review with your networking team</a:t>
            </a:r>
          </a:p>
          <a:p>
            <a:r>
              <a:rPr lang="en-US" dirty="0"/>
              <a:t>Review with your security team</a:t>
            </a:r>
          </a:p>
          <a:p>
            <a:r>
              <a:rPr lang="en-US" dirty="0"/>
              <a:t>Update the DFD config when we publish new IPs</a:t>
            </a:r>
          </a:p>
          <a:p>
            <a:r>
              <a:rPr lang="en-US" dirty="0"/>
              <a:t>Re-review with networking</a:t>
            </a:r>
          </a:p>
          <a:p>
            <a:r>
              <a:rPr lang="en-US" dirty="0"/>
              <a:t>Deploy some new “Exchange hybrid servers”</a:t>
            </a:r>
          </a:p>
          <a:p>
            <a:r>
              <a:rPr lang="en-US" dirty="0"/>
              <a:t>Argue with security about installing Exchange in the DMZ </a:t>
            </a:r>
          </a:p>
          <a:p>
            <a:r>
              <a:rPr lang="en-US" dirty="0"/>
              <a:t>Create some new DNS records</a:t>
            </a:r>
          </a:p>
          <a:p>
            <a:r>
              <a:rPr lang="en-US" dirty="0"/>
              <a:t>Create some inbound firewall flows</a:t>
            </a:r>
          </a:p>
          <a:p>
            <a:r>
              <a:rPr lang="en-US" dirty="0"/>
              <a:t>Run the HCW (with OCT!)</a:t>
            </a:r>
          </a:p>
          <a:p>
            <a:r>
              <a:rPr lang="en-US" dirty="0"/>
              <a:t>Test some flows for onboarding and free/busy</a:t>
            </a:r>
          </a:p>
          <a:p>
            <a:r>
              <a:rPr lang="en-US" dirty="0"/>
              <a:t>Go back to the networking team to fix some inbound flows missed</a:t>
            </a:r>
          </a:p>
          <a:p>
            <a:r>
              <a:rPr lang="en-US" dirty="0"/>
              <a:t>Security team puts the project on hold and shuts down connectivity</a:t>
            </a:r>
          </a:p>
          <a:p>
            <a:r>
              <a:rPr lang="en-US" dirty="0"/>
              <a:t>Etc…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A992C-CAB7-484A-859B-8D81B8D0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43" y="1729542"/>
            <a:ext cx="6781800" cy="1962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448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_v03.potx" id="{5E894424-2207-423C-A364-F5291691CAB1}" vid="{DF080804-2077-43CC-975F-A513A0AE6AD8}"/>
    </a:ext>
  </a:extLst>
</a:theme>
</file>

<file path=ppt/theme/theme2.xml><?xml version="1.0" encoding="utf-8"?>
<a:theme xmlns:a="http://schemas.openxmlformats.org/drawingml/2006/main" name="1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C7000453-3526-4386-9DA2-46B29A4A4A92}" vid="{534B2013-2CEB-4777-BD7E-60DC2D4FD2E8}"/>
    </a:ext>
  </a:extLst>
</a:theme>
</file>

<file path=ppt/theme/theme3.xml><?xml version="1.0" encoding="utf-8"?>
<a:theme xmlns:a="http://schemas.openxmlformats.org/drawingml/2006/main" name="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2A99AE01-A11F-4F2C-9BCC-4E42F4CE769C}" vid="{42DFBAD3-C25F-4FC8-963A-1F73730D7E5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_x0020_Speaker xmlns="5a4b3278-325d-441a-b38f-6f1926bc734e">Jeff Kizner</External_x0020_Speaker>
    <j478fa01fff54a9d85f93cc1f742caa8 xmlns="5a4b3278-325d-441a-b38f-6f1926bc734e">
      <Terms xmlns="http://schemas.microsoft.com/office/infopath/2007/PartnerControls"/>
    </j478fa01fff54a9d85f93cc1f742caa8>
    <Event_x0020_End_x0020_Date xmlns="5a4b3278-325d-441a-b38f-6f1926bc734e">2018-09-29T04:00:00+00:00</Event_x0020_End_x0020_Date>
    <LikesCount xmlns="http://schemas.microsoft.com/sharepoint/v3" xsi:nil="true"/>
    <MS_x0020_Speaker xmlns="5a4b3278-325d-441a-b38f-6f1926bc734e">
      <UserInfo>
        <DisplayName/>
        <AccountId xsi:nil="true"/>
        <AccountType/>
      </UserInfo>
    </MS_x0020_Speaker>
    <o33121adfc264c7dbcad13be7db3ea4b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o33121adfc264c7dbcad13be7db3ea4b>
    <Session_x0020_Code xmlns="5a4b3278-325d-441a-b38f-6f1926bc734e">BRK3143</Session_x0020_Code>
    <Presentation_x0020_Date xmlns="5a4b3278-325d-441a-b38f-6f1926bc734e" xsi:nil="true"/>
    <ba5aa7e3a41a404e868a451481761228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ba5aa7e3a41a404e868a451481761228>
    <n26c0b7259a14f82a9880173edc4cb73 xmlns="5a4b3278-325d-441a-b38f-6f1926bc734e">
      <Terms xmlns="http://schemas.microsoft.com/office/infopath/2007/PartnerControls"/>
    </n26c0b7259a14f82a9880173edc4cb73>
    <c4b02e5b2c48420dbed84c0f2f02e9a3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c4b02e5b2c48420dbed84c0f2f02e9a3>
    <Event_x0020_Start_x0020_Date xmlns="5a4b3278-325d-441a-b38f-6f1926bc734e">2018-09-22T04:00:00+00:00</Event_x0020_Start_x0020_Date>
    <MS_x0020_Content_x0020_Owner xmlns="5a4b3278-325d-441a-b38f-6f1926bc734e">
      <UserInfo>
        <DisplayName/>
        <AccountId xsi:nil="true"/>
        <AccountType/>
      </UserInfo>
    </MS_x0020_Content_x0020_Own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TaxKeywordTaxHTField>
    <j129f3114929433a812312450a84994c xmlns="5a4b3278-325d-441a-b38f-6f1926bc734e">
      <Terms xmlns="http://schemas.microsoft.com/office/infopath/2007/PartnerControls"/>
    </j129f3114929433a812312450a84994c>
    <TaxCatchAll xmlns="230e9df3-be65-4c73-a93b-d1236ebd677e">
      <Value>88</Value>
      <Value>87</Value>
      <Value>36</Value>
      <Value>35</Value>
    </TaxCatchAll>
    <e1750f71052543bd8c4d7217e9f56da0 xmlns="5a4b3278-325d-441a-b38f-6f1926bc734e">
      <Terms xmlns="http://schemas.microsoft.com/office/infopath/2007/PartnerControls"/>
    </e1750f71052543bd8c4d7217e9f56da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606EF5350B4AC34299E527B9221D6B5E001A2DF7EB5935C14F830206357EC2322C" ma:contentTypeVersion="28" ma:contentTypeDescription="" ma:contentTypeScope="" ma:versionID="89820f8793a6ca73003c656d7991e932">
  <xsd:schema xmlns:xsd="http://www.w3.org/2001/XMLSchema" xmlns:xs="http://www.w3.org/2001/XMLSchema" xmlns:p="http://schemas.microsoft.com/office/2006/metadata/properties" xmlns:ns1="http://schemas.microsoft.com/sharepoint/v3" xmlns:ns2="5a4b3278-325d-441a-b38f-6f1926bc734e" xmlns:ns3="230e9df3-be65-4c73-a93b-d1236ebd677e" xmlns:ns5="9d1f81f6-e953-47ea-988e-33ed651c58e6" targetNamespace="http://schemas.microsoft.com/office/2006/metadata/properties" ma:root="true" ma:fieldsID="d4fe6f4c1c2f9fef057ecaf6d3d71565" ns1:_="" ns2:_="" ns3:_="" ns5:_="">
    <xsd:import namespace="http://schemas.microsoft.com/sharepoint/v3"/>
    <xsd:import namespace="5a4b3278-325d-441a-b38f-6f1926bc734e"/>
    <xsd:import namespace="230e9df3-be65-4c73-a93b-d1236ebd677e"/>
    <xsd:import namespace="9d1f81f6-e953-47ea-988e-33ed651c58e6"/>
    <xsd:element name="properties">
      <xsd:complexType>
        <xsd:sequence>
          <xsd:element name="documentManagement">
            <xsd:complexType>
              <xsd:all>
                <xsd:element ref="ns2:o33121adfc264c7dbcad13be7db3ea4b" minOccurs="0"/>
                <xsd:element ref="ns3:TaxCatchAll" minOccurs="0"/>
                <xsd:element ref="ns3:TaxCatchAllLabel" minOccurs="0"/>
                <xsd:element ref="ns2:c4b02e5b2c48420dbed84c0f2f02e9a3" minOccurs="0"/>
                <xsd:element ref="ns2:ba5aa7e3a41a404e868a451481761228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j129f3114929433a812312450a84994c" minOccurs="0"/>
                <xsd:element ref="ns2:e1750f71052543bd8c4d7217e9f56da0" minOccurs="0"/>
                <xsd:element ref="ns2:Session_x0020_Code" minOccurs="0"/>
                <xsd:element ref="ns2:MS_x0020_Content_x0020_Owner" minOccurs="0"/>
                <xsd:element ref="ns2:j478fa01fff54a9d85f93cc1f742caa8" minOccurs="0"/>
                <xsd:element ref="ns2:n26c0b7259a14f82a9880173edc4cb7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3278-325d-441a-b38f-6f1926bc734e" elementFormDefault="qualified">
    <xsd:import namespace="http://schemas.microsoft.com/office/2006/documentManagement/types"/>
    <xsd:import namespace="http://schemas.microsoft.com/office/infopath/2007/PartnerControls"/>
    <xsd:element name="o33121adfc264c7dbcad13be7db3ea4b" ma:index="8" nillable="true" ma:taxonomy="true" ma:internalName="o33121adfc264c7dbcad13be7db3ea4b" ma:taxonomyFieldName="Event_x0020_Name" ma:displayName="Event Name" ma:default="" ma:fieldId="{833121ad-fc26-4c7d-bcad-13be7db3ea4b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c4b02e5b2c48420dbed84c0f2f02e9a3" ma:index="12" nillable="true" ma:taxonomy="true" ma:internalName="c4b02e5b2c48420dbed84c0f2f02e9a3" ma:taxonomyFieldName="Event_x0020_Location" ma:displayName="Event Location" ma:default="" ma:fieldId="{c4b02e5b-2c48-420d-bed8-4c0f2f02e9a3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5aa7e3a41a404e868a451481761228" ma:index="14" nillable="true" ma:taxonomy="true" ma:internalName="ba5aa7e3a41a404e868a451481761228" ma:taxonomyFieldName="Event_x0020_Venue" ma:displayName="Event Venue" ma:default="" ma:fieldId="{ba5aa7e3-a41a-404e-868a-451481761228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j129f3114929433a812312450a84994c" ma:index="21" nillable="true" ma:taxonomy="true" ma:internalName="j129f3114929433a812312450a84994c" ma:taxonomyFieldName="Product" ma:displayName="Product" ma:default="" ma:fieldId="{3129f311-4929-433a-8123-12450a84994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750f71052543bd8c4d7217e9f56da0" ma:index="23" nillable="true" ma:taxonomy="true" ma:internalName="e1750f71052543bd8c4d7217e9f56da0" ma:taxonomyFieldName="Campaign" ma:displayName="Campaign" ma:default="" ma:fieldId="{e1750f71-0525-43bd-8c4d-7217e9f56da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478fa01fff54a9d85f93cc1f742caa8" ma:index="27" nillable="true" ma:taxonomy="true" ma:internalName="j478fa01fff54a9d85f93cc1f742caa8" ma:taxonomyFieldName="Track" ma:displayName="Track" ma:default="" ma:fieldId="{3478fa01-fff5-4a9d-85f9-3cc1f742caa8}" ma:sspId="e385fb40-52d4-4fae-9c5b-3e8ff8a5878e" ma:termSetId="3d852f0a-ed69-4ada-86bc-dbe628c826a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26c0b7259a14f82a9880173edc4cb73" ma:index="29" nillable="true" ma:taxonomy="true" ma:internalName="n26c0b7259a14f82a9880173edc4cb73" ma:taxonomyFieldName="Audience1" ma:displayName="Audience" ma:default="" ma:fieldId="{726c0b72-59a1-4f82-a988-0173edc4cb7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0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a521885-91de-4219-9471-899125a19f6f}" ma:internalName="TaxCatchAll" ma:showField="CatchAllData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a521885-91de-4219-9471-899125a19f6f}" ma:internalName="TaxCatchAllLabel" ma:readOnly="true" ma:showField="CatchAllDataLabel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f81f6-e953-47ea-988e-33ed651c5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230e9df3-be65-4c73-a93b-d1236ebd677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elements/1.1/"/>
    <ds:schemaRef ds:uri="9d1f81f6-e953-47ea-988e-33ed651c58e6"/>
    <ds:schemaRef ds:uri="5a4b3278-325d-441a-b38f-6f1926bc734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B5CDC6-D271-4202-99D8-0EE303CAA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4b3278-325d-441a-b38f-6f1926bc734e"/>
    <ds:schemaRef ds:uri="230e9df3-be65-4c73-a93b-d1236ebd677e"/>
    <ds:schemaRef ds:uri="9d1f81f6-e953-47ea-988e-33ed651c5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Microsoft_Ignite_2018_16x9_Breakout_Template_v03</Template>
  <TotalTime>0</TotalTime>
  <Words>1411</Words>
  <Application>Microsoft Office PowerPoint</Application>
  <PresentationFormat>Widescreen</PresentationFormat>
  <Paragraphs>232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Consolas</vt:lpstr>
      <vt:lpstr>Courier New</vt:lpstr>
      <vt:lpstr>Segoe UI</vt:lpstr>
      <vt:lpstr>Segoe UI Light</vt:lpstr>
      <vt:lpstr>Segoe UI Semibold</vt:lpstr>
      <vt:lpstr>Segoe UI Semilight</vt:lpstr>
      <vt:lpstr>Wingdings</vt:lpstr>
      <vt:lpstr>5-50203_Microsoft_Ignite_Template</vt:lpstr>
      <vt:lpstr>1_5-50203_Microsoft_Ignite_Template</vt:lpstr>
      <vt:lpstr>5-50109_Microsoft_Light_Template</vt:lpstr>
      <vt:lpstr>PowerPoint Presentation</vt:lpstr>
      <vt:lpstr>Ignite 2017</vt:lpstr>
      <vt:lpstr>Hybrid Exchange</vt:lpstr>
      <vt:lpstr>The Hybrid Challenge</vt:lpstr>
      <vt:lpstr>Administration and Configuration</vt:lpstr>
      <vt:lpstr>Organization Configuration Transfer</vt:lpstr>
      <vt:lpstr>Organization Configuration Transfer v2 Demo</vt:lpstr>
      <vt:lpstr>Organization Configuration Transfer v2</vt:lpstr>
      <vt:lpstr>Hybrid Setup and Onboarding</vt:lpstr>
      <vt:lpstr>Hybrid Setup and Onboarding</vt:lpstr>
      <vt:lpstr>Fixing Hybrid</vt:lpstr>
      <vt:lpstr>Hybrid Agent Demo</vt:lpstr>
      <vt:lpstr>Hybrid Agent </vt:lpstr>
      <vt:lpstr>Hybrid Agent - Availability</vt:lpstr>
      <vt:lpstr>Hybrid Agent - Migration</vt:lpstr>
      <vt:lpstr>Hybrid Agent Setup</vt:lpstr>
      <vt:lpstr>Hybrid Agent - Setup Details</vt:lpstr>
      <vt:lpstr>Hybrid Agent v1</vt:lpstr>
      <vt:lpstr>Hybrid Agent Platform </vt:lpstr>
      <vt:lpstr>The Send-As Problem</vt:lpstr>
      <vt:lpstr>Hybrid Agent Platform Demo</vt:lpstr>
      <vt:lpstr>Take-aways</vt:lpstr>
      <vt:lpstr>PowerPoint Presentation</vt:lpstr>
      <vt:lpstr>Office 365 for IT Pros eBook</vt:lpstr>
      <vt:lpstr>Please evaluate this session Your feedback is important to us!</vt:lpstr>
      <vt:lpstr>PowerPoint Presentation</vt:lpstr>
    </vt:vector>
  </TitlesOfParts>
  <Manager>&lt;Comms manager name here&gt;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Exchange: Making it easier and faster to move to the cloud</dc:title>
  <dc:subject>Microsoft Ignite</dc:subject>
  <dc:creator>MS Events 1153</dc:creator>
  <cp:keywords>Microsoft Ignite</cp:keywords>
  <dc:description/>
  <cp:lastModifiedBy>SYSTEM</cp:lastModifiedBy>
  <cp:revision>2</cp:revision>
  <dcterms:created xsi:type="dcterms:W3CDTF">2018-09-24T15:11:31Z</dcterms:created>
  <dcterms:modified xsi:type="dcterms:W3CDTF">2018-09-26T16:16:46Z</dcterms:modified>
  <cp:category>Microsoft Ignite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0x010100606EF5350B4AC34299E527B9221D6B5E001A2DF7EB5935C14F830206357EC2322C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36;#Orange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88;#Orlando|8cc4ed56-1866-4501-a22c-89aafde6f59b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87;#Microsoft Ignite|9323c522-fe4b-4922-816b-10a1920d7afb</vt:lpwstr>
  </property>
  <property fmtid="{D5CDD505-2E9C-101B-9397-08002B2CF9AE}" pid="21" name="Event Name">
    <vt:lpwstr>35;#Microsoft Ignite|9323c522-fe4b-4922-816b-10a1920d7afb</vt:lpwstr>
  </property>
  <property fmtid="{D5CDD505-2E9C-101B-9397-08002B2CF9AE}" pid="22" name="Audience1">
    <vt:lpwstr/>
  </property>
</Properties>
</file>